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256" r:id="rId2"/>
    <p:sldId id="303" r:id="rId3"/>
    <p:sldId id="321" r:id="rId4"/>
    <p:sldId id="322" r:id="rId5"/>
    <p:sldId id="323" r:id="rId6"/>
    <p:sldId id="324" r:id="rId7"/>
    <p:sldId id="325" r:id="rId8"/>
    <p:sldId id="260" r:id="rId9"/>
    <p:sldId id="326" r:id="rId10"/>
    <p:sldId id="281" r:id="rId11"/>
    <p:sldId id="277" r:id="rId12"/>
    <p:sldId id="267" r:id="rId13"/>
    <p:sldId id="265" r:id="rId14"/>
    <p:sldId id="262" r:id="rId15"/>
    <p:sldId id="264" r:id="rId16"/>
    <p:sldId id="263" r:id="rId17"/>
    <p:sldId id="266" r:id="rId18"/>
    <p:sldId id="259" r:id="rId19"/>
    <p:sldId id="258" r:id="rId20"/>
    <p:sldId id="261" r:id="rId21"/>
    <p:sldId id="269" r:id="rId22"/>
    <p:sldId id="270" r:id="rId23"/>
    <p:sldId id="271" r:id="rId24"/>
    <p:sldId id="272" r:id="rId25"/>
    <p:sldId id="275" r:id="rId26"/>
    <p:sldId id="274" r:id="rId27"/>
    <p:sldId id="276" r:id="rId28"/>
    <p:sldId id="280" r:id="rId29"/>
    <p:sldId id="278" r:id="rId30"/>
    <p:sldId id="282" r:id="rId31"/>
    <p:sldId id="306" r:id="rId32"/>
    <p:sldId id="305" r:id="rId33"/>
    <p:sldId id="283" r:id="rId34"/>
    <p:sldId id="285" r:id="rId35"/>
    <p:sldId id="311" r:id="rId36"/>
    <p:sldId id="302" r:id="rId37"/>
    <p:sldId id="312" r:id="rId38"/>
    <p:sldId id="313" r:id="rId39"/>
    <p:sldId id="291" r:id="rId40"/>
    <p:sldId id="292" r:id="rId41"/>
    <p:sldId id="294" r:id="rId42"/>
    <p:sldId id="296" r:id="rId43"/>
    <p:sldId id="298" r:id="rId44"/>
    <p:sldId id="297" r:id="rId45"/>
    <p:sldId id="299" r:id="rId46"/>
    <p:sldId id="300" r:id="rId47"/>
    <p:sldId id="295" r:id="rId48"/>
    <p:sldId id="301" r:id="rId49"/>
    <p:sldId id="314" r:id="rId50"/>
    <p:sldId id="315" r:id="rId51"/>
    <p:sldId id="316" r:id="rId52"/>
    <p:sldId id="317" r:id="rId53"/>
    <p:sldId id="30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780"/>
    <a:srgbClr val="6F74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59" d="100"/>
          <a:sy n="59" d="100"/>
        </p:scale>
        <p:origin x="-1864"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5F19F0-0435-D64A-9A71-184AB755F5B8}" type="datetimeFigureOut">
              <a:rPr lang="en-US" smtClean="0"/>
              <a:t>2/13/15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D0F082-86A7-C049-BED5-81161AB10B20}" type="slidenum">
              <a:rPr lang="en-US" smtClean="0"/>
              <a:t>‹#›</a:t>
            </a:fld>
            <a:endParaRPr lang="en-US"/>
          </a:p>
        </p:txBody>
      </p:sp>
    </p:spTree>
    <p:extLst>
      <p:ext uri="{BB962C8B-B14F-4D97-AF65-F5344CB8AC3E}">
        <p14:creationId xmlns:p14="http://schemas.microsoft.com/office/powerpoint/2010/main" val="25979298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their original language</a:t>
            </a:r>
            <a:r>
              <a:rPr lang="en-US" baseline="0" dirty="0" smtClean="0"/>
              <a:t> </a:t>
            </a:r>
            <a:r>
              <a:rPr lang="en-US" baseline="0" dirty="0" err="1" smtClean="0"/>
              <a:t>Goldbeter</a:t>
            </a:r>
            <a:r>
              <a:rPr lang="en-US" baseline="0" dirty="0" smtClean="0"/>
              <a:t> and </a:t>
            </a:r>
            <a:r>
              <a:rPr lang="en-US" baseline="0" dirty="0" err="1" smtClean="0"/>
              <a:t>Koshland</a:t>
            </a:r>
            <a:r>
              <a:rPr lang="en-US" baseline="0" dirty="0" smtClean="0"/>
              <a:t> defined this as needing less than an 81-fold change to go from 10% to 90%.</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10</a:t>
            </a:fld>
            <a:endParaRPr lang="en-US"/>
          </a:p>
        </p:txBody>
      </p:sp>
    </p:spTree>
    <p:extLst>
      <p:ext uri="{BB962C8B-B14F-4D97-AF65-F5344CB8AC3E}">
        <p14:creationId xmlns:p14="http://schemas.microsoft.com/office/powerpoint/2010/main" val="30374053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26</a:t>
            </a:fld>
            <a:endParaRPr lang="en-US"/>
          </a:p>
        </p:txBody>
      </p:sp>
    </p:spTree>
    <p:extLst>
      <p:ext uri="{BB962C8B-B14F-4D97-AF65-F5344CB8AC3E}">
        <p14:creationId xmlns:p14="http://schemas.microsoft.com/office/powerpoint/2010/main" val="358077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words, K1, K2</a:t>
            </a:r>
            <a:r>
              <a:rPr lang="en-US" baseline="0" dirty="0" smtClean="0"/>
              <a:t> small when </a:t>
            </a:r>
            <a:r>
              <a:rPr lang="en-US" baseline="0" dirty="0" err="1" smtClean="0"/>
              <a:t>Wtot</a:t>
            </a:r>
            <a:r>
              <a:rPr lang="en-US" baseline="0" dirty="0" smtClean="0"/>
              <a:t> is very large. Fortunately this is the exact assumption we already made!</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27</a:t>
            </a:fld>
            <a:endParaRPr lang="en-US"/>
          </a:p>
        </p:txBody>
      </p:sp>
    </p:spTree>
    <p:extLst>
      <p:ext uri="{BB962C8B-B14F-4D97-AF65-F5344CB8AC3E}">
        <p14:creationId xmlns:p14="http://schemas.microsoft.com/office/powerpoint/2010/main" val="3580778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other words, K1, K2</a:t>
            </a:r>
            <a:r>
              <a:rPr lang="en-US" baseline="0" dirty="0" smtClean="0"/>
              <a:t> small when </a:t>
            </a:r>
            <a:r>
              <a:rPr lang="en-US" baseline="0" dirty="0" err="1" smtClean="0"/>
              <a:t>Wtot</a:t>
            </a:r>
            <a:r>
              <a:rPr lang="en-US" baseline="0" dirty="0" smtClean="0"/>
              <a:t> is very large. Fortunately this is the exact assumption we already made!</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28</a:t>
            </a:fld>
            <a:endParaRPr lang="en-US"/>
          </a:p>
        </p:txBody>
      </p:sp>
    </p:spTree>
    <p:extLst>
      <p:ext uri="{BB962C8B-B14F-4D97-AF65-F5344CB8AC3E}">
        <p14:creationId xmlns:p14="http://schemas.microsoft.com/office/powerpoint/2010/main" val="3580778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29</a:t>
            </a:fld>
            <a:endParaRPr lang="en-US"/>
          </a:p>
        </p:txBody>
      </p:sp>
    </p:spTree>
    <p:extLst>
      <p:ext uri="{BB962C8B-B14F-4D97-AF65-F5344CB8AC3E}">
        <p14:creationId xmlns:p14="http://schemas.microsoft.com/office/powerpoint/2010/main" val="371010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current expression for this function is implicit.</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30</a:t>
            </a:fld>
            <a:endParaRPr lang="en-US"/>
          </a:p>
        </p:txBody>
      </p:sp>
    </p:spTree>
    <p:extLst>
      <p:ext uri="{BB962C8B-B14F-4D97-AF65-F5344CB8AC3E}">
        <p14:creationId xmlns:p14="http://schemas.microsoft.com/office/powerpoint/2010/main" val="3710104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current expression for this function is implicit.</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31</a:t>
            </a:fld>
            <a:endParaRPr lang="en-US"/>
          </a:p>
        </p:txBody>
      </p:sp>
    </p:spTree>
    <p:extLst>
      <p:ext uri="{BB962C8B-B14F-4D97-AF65-F5344CB8AC3E}">
        <p14:creationId xmlns:p14="http://schemas.microsoft.com/office/powerpoint/2010/main" val="3710104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current expression for this function is implicit.</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32</a:t>
            </a:fld>
            <a:endParaRPr lang="en-US"/>
          </a:p>
        </p:txBody>
      </p:sp>
    </p:spTree>
    <p:extLst>
      <p:ext uri="{BB962C8B-B14F-4D97-AF65-F5344CB8AC3E}">
        <p14:creationId xmlns:p14="http://schemas.microsoft.com/office/powerpoint/2010/main" val="3710104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egg</a:t>
            </a:r>
            <a:r>
              <a:rPr lang="en-US" baseline="0" dirty="0" smtClean="0"/>
              <a:t> is about half a millimeter long. Need to explain the basics of their development.</a:t>
            </a:r>
          </a:p>
          <a:p>
            <a:r>
              <a:rPr lang="en-US" baseline="0" dirty="0" smtClean="0"/>
              <a:t>One these things are figured out it can become a little more specific.</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34</a:t>
            </a:fld>
            <a:endParaRPr lang="en-US"/>
          </a:p>
        </p:txBody>
      </p:sp>
    </p:spTree>
    <p:extLst>
      <p:ext uri="{BB962C8B-B14F-4D97-AF65-F5344CB8AC3E}">
        <p14:creationId xmlns:p14="http://schemas.microsoft.com/office/powerpoint/2010/main" val="2761700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the nomenclature of mutants</a:t>
            </a:r>
            <a:r>
              <a:rPr lang="en-US" baseline="0" dirty="0" smtClean="0"/>
              <a:t> in Drosophila (called Dorsal because if you knock it out, the whole embryo </a:t>
            </a:r>
            <a:r>
              <a:rPr lang="en-US" baseline="0" dirty="0" err="1" smtClean="0"/>
              <a:t>developss</a:t>
            </a:r>
            <a:r>
              <a:rPr lang="en-US" baseline="0" dirty="0" smtClean="0"/>
              <a:t> like the embryo’s back.</a:t>
            </a:r>
          </a:p>
          <a:p>
            <a:r>
              <a:rPr lang="en-US" baseline="0" dirty="0" smtClean="0"/>
              <a:t>Don’t give the impression that this gradient is static.</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37</a:t>
            </a:fld>
            <a:endParaRPr lang="en-US"/>
          </a:p>
        </p:txBody>
      </p:sp>
    </p:spTree>
    <p:extLst>
      <p:ext uri="{BB962C8B-B14F-4D97-AF65-F5344CB8AC3E}">
        <p14:creationId xmlns:p14="http://schemas.microsoft.com/office/powerpoint/2010/main" val="2761700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not the end of </a:t>
            </a:r>
            <a:r>
              <a:rPr lang="en-US" dirty="0" err="1" smtClean="0"/>
              <a:t>dorsoventral</a:t>
            </a:r>
            <a:r>
              <a:rPr lang="en-US" dirty="0" smtClean="0"/>
              <a:t> patterning, however. The</a:t>
            </a:r>
            <a:r>
              <a:rPr lang="en-US" baseline="0" dirty="0" smtClean="0"/>
              <a:t> cells remaining at the surface contribute both to the nervous system and to the “skin”, if you will, of the embryo. They decide whether to become skin or neurons based on the concentration of a </a:t>
            </a:r>
            <a:r>
              <a:rPr lang="en-US" baseline="0" dirty="0" err="1" smtClean="0"/>
              <a:t>morphogen</a:t>
            </a:r>
            <a:r>
              <a:rPr lang="en-US" baseline="0" dirty="0" smtClean="0"/>
              <a:t> that they sense.</a:t>
            </a:r>
            <a:endParaRPr lang="en-US" dirty="0" smtClean="0"/>
          </a:p>
          <a:p>
            <a:r>
              <a:rPr lang="en-US" dirty="0" smtClean="0"/>
              <a:t>Emphasize that this is where the focal point of the paper will be.</a:t>
            </a:r>
          </a:p>
          <a:p>
            <a:endParaRPr lang="en-US" dirty="0" smtClean="0"/>
          </a:p>
          <a:p>
            <a:r>
              <a:rPr lang="en-US" dirty="0" smtClean="0"/>
              <a:t>http://what-when-</a:t>
            </a:r>
            <a:r>
              <a:rPr lang="en-US" dirty="0" err="1" smtClean="0"/>
              <a:t>how.com</a:t>
            </a:r>
            <a:r>
              <a:rPr lang="en-US" dirty="0" smtClean="0"/>
              <a:t>/molecular-biology/drosophila-</a:t>
            </a:r>
            <a:r>
              <a:rPr lang="en-US" dirty="0" err="1" smtClean="0"/>
              <a:t>egf</a:t>
            </a:r>
            <a:r>
              <a:rPr lang="en-US" dirty="0" smtClean="0"/>
              <a:t>-receptor-molecular-biology/</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40</a:t>
            </a:fld>
            <a:endParaRPr lang="en-US"/>
          </a:p>
        </p:txBody>
      </p:sp>
    </p:spTree>
    <p:extLst>
      <p:ext uri="{BB962C8B-B14F-4D97-AF65-F5344CB8AC3E}">
        <p14:creationId xmlns:p14="http://schemas.microsoft.com/office/powerpoint/2010/main" val="3309918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their original language</a:t>
            </a:r>
            <a:r>
              <a:rPr lang="en-US" baseline="0" dirty="0" smtClean="0"/>
              <a:t> </a:t>
            </a:r>
            <a:r>
              <a:rPr lang="en-US" baseline="0" dirty="0" err="1" smtClean="0"/>
              <a:t>Goldbeter</a:t>
            </a:r>
            <a:r>
              <a:rPr lang="en-US" baseline="0" dirty="0" smtClean="0"/>
              <a:t> and </a:t>
            </a:r>
            <a:r>
              <a:rPr lang="en-US" baseline="0" dirty="0" err="1" smtClean="0"/>
              <a:t>Koshland</a:t>
            </a:r>
            <a:r>
              <a:rPr lang="en-US" baseline="0" dirty="0" smtClean="0"/>
              <a:t> defined this as needing less than an 81-fold change to go from 10% to 90%.</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11</a:t>
            </a:fld>
            <a:endParaRPr lang="en-US"/>
          </a:p>
        </p:txBody>
      </p:sp>
    </p:spTree>
    <p:extLst>
      <p:ext uri="{BB962C8B-B14F-4D97-AF65-F5344CB8AC3E}">
        <p14:creationId xmlns:p14="http://schemas.microsoft.com/office/powerpoint/2010/main" val="3037405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http://what-when-</a:t>
            </a:r>
            <a:r>
              <a:rPr lang="en-US" dirty="0" err="1" smtClean="0"/>
              <a:t>how.com</a:t>
            </a:r>
            <a:r>
              <a:rPr lang="en-US" dirty="0" smtClean="0"/>
              <a:t>/molecular-biology/drosophila-</a:t>
            </a:r>
            <a:r>
              <a:rPr lang="en-US" dirty="0" err="1" smtClean="0"/>
              <a:t>egf</a:t>
            </a:r>
            <a:r>
              <a:rPr lang="en-US" dirty="0" smtClean="0"/>
              <a:t>-receptor-molecular-biology/</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47</a:t>
            </a:fld>
            <a:endParaRPr lang="en-US"/>
          </a:p>
        </p:txBody>
      </p:sp>
    </p:spTree>
    <p:extLst>
      <p:ext uri="{BB962C8B-B14F-4D97-AF65-F5344CB8AC3E}">
        <p14:creationId xmlns:p14="http://schemas.microsoft.com/office/powerpoint/2010/main" val="3920717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effective, but there are way too many potential</a:t>
            </a:r>
            <a:r>
              <a:rPr lang="en-US" baseline="0" dirty="0" smtClean="0"/>
              <a:t> combinations or promoters and coding regions. The fruit fly has 17,000 genes.</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49</a:t>
            </a:fld>
            <a:endParaRPr lang="en-US"/>
          </a:p>
        </p:txBody>
      </p:sp>
    </p:spTree>
    <p:extLst>
      <p:ext uri="{BB962C8B-B14F-4D97-AF65-F5344CB8AC3E}">
        <p14:creationId xmlns:p14="http://schemas.microsoft.com/office/powerpoint/2010/main" val="367703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used to think that multiple binding sites were necessary for creating sharp transitions</a:t>
            </a:r>
            <a:r>
              <a:rPr lang="en-US" baseline="0" dirty="0" smtClean="0"/>
              <a:t> in biology; it’s not so as you have seen already, but the system they studied is different from sequestration.</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12</a:t>
            </a:fld>
            <a:endParaRPr lang="en-US"/>
          </a:p>
        </p:txBody>
      </p:sp>
    </p:spTree>
    <p:extLst>
      <p:ext uri="{BB962C8B-B14F-4D97-AF65-F5344CB8AC3E}">
        <p14:creationId xmlns:p14="http://schemas.microsoft.com/office/powerpoint/2010/main" val="780417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t>
            </a:r>
            <a:r>
              <a:rPr lang="en-US" baseline="0" dirty="0" smtClean="0"/>
              <a:t> </a:t>
            </a:r>
            <a:r>
              <a:rPr lang="en-US" dirty="0" smtClean="0"/>
              <a:t>What’s the difference between a professor and a pizza? A. A pizza</a:t>
            </a:r>
            <a:r>
              <a:rPr lang="en-US" baseline="0" dirty="0" smtClean="0"/>
              <a:t> </a:t>
            </a:r>
            <a:r>
              <a:rPr lang="en-US" dirty="0" smtClean="0"/>
              <a:t>can feed a family of four.</a:t>
            </a:r>
          </a:p>
          <a:p>
            <a:endParaRPr lang="en-US" dirty="0" smtClean="0"/>
          </a:p>
          <a:p>
            <a:r>
              <a:rPr lang="en-US" dirty="0" smtClean="0"/>
              <a:t>There is some truth in this:</a:t>
            </a:r>
            <a:r>
              <a:rPr lang="en-US" baseline="0" dirty="0" smtClean="0"/>
              <a:t> many scientists “farm until the money runs out.” But </a:t>
            </a:r>
            <a:r>
              <a:rPr lang="en-US" baseline="0" dirty="0" err="1" smtClean="0"/>
              <a:t>Koshland</a:t>
            </a:r>
            <a:r>
              <a:rPr lang="en-US" baseline="0" dirty="0" smtClean="0"/>
              <a:t> was a member of a dying breed: the gentleman scientist. </a:t>
            </a:r>
            <a:r>
              <a:rPr lang="en-US" dirty="0" err="1" smtClean="0"/>
              <a:t>Koshland’s</a:t>
            </a:r>
            <a:r>
              <a:rPr lang="en-US" dirty="0" smtClean="0"/>
              <a:t> father</a:t>
            </a:r>
            <a:r>
              <a:rPr lang="en-US" baseline="0" dirty="0" smtClean="0"/>
              <a:t> was CEO of Levi’s (the jean company). His own net worth was once estimated by Forbes at $800 million. By comparison most R01s (NIH’s main funding avenue) are $1-3 million dollars.</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13</a:t>
            </a:fld>
            <a:endParaRPr lang="en-US"/>
          </a:p>
        </p:txBody>
      </p:sp>
    </p:spTree>
    <p:extLst>
      <p:ext uri="{BB962C8B-B14F-4D97-AF65-F5344CB8AC3E}">
        <p14:creationId xmlns:p14="http://schemas.microsoft.com/office/powerpoint/2010/main" val="4067779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lot of scientists have to “farm until the money runs out”. </a:t>
            </a:r>
            <a:r>
              <a:rPr lang="en-US" dirty="0" smtClean="0"/>
              <a:t>Have any of you ever heard of a “gentleman scientist”?</a:t>
            </a:r>
            <a:r>
              <a:rPr lang="en-US" baseline="0" dirty="0" smtClean="0"/>
              <a:t> </a:t>
            </a:r>
            <a:r>
              <a:rPr lang="en-US" dirty="0" err="1" smtClean="0"/>
              <a:t>Koshland’s</a:t>
            </a:r>
            <a:r>
              <a:rPr lang="en-US" dirty="0" smtClean="0"/>
              <a:t> father</a:t>
            </a:r>
            <a:r>
              <a:rPr lang="en-US" baseline="0" dirty="0" smtClean="0"/>
              <a:t> was CEO of Levi’s (the jean company). His own net worth was once estimated by Forbes at $800 million. Did his postdoc here at Harvard and became interested in how enzymes work. Unlike Emil Fisher, who envisioned enzymes </a:t>
            </a:r>
          </a:p>
          <a:p>
            <a:r>
              <a:rPr lang="en-US" baseline="0" dirty="0" smtClean="0"/>
              <a:t>Also an editor of Science.</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14</a:t>
            </a:fld>
            <a:endParaRPr lang="en-US"/>
          </a:p>
        </p:txBody>
      </p:sp>
    </p:spTree>
    <p:extLst>
      <p:ext uri="{BB962C8B-B14F-4D97-AF65-F5344CB8AC3E}">
        <p14:creationId xmlns:p14="http://schemas.microsoft.com/office/powerpoint/2010/main" val="4067779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Koshland</a:t>
            </a:r>
            <a:r>
              <a:rPr lang="en-US" dirty="0" smtClean="0"/>
              <a:t> later became</a:t>
            </a:r>
            <a:r>
              <a:rPr lang="en-US" baseline="0" dirty="0" smtClean="0"/>
              <a:t> interested in the problem of bacterial </a:t>
            </a:r>
            <a:r>
              <a:rPr lang="en-US" baseline="0" dirty="0" err="1" smtClean="0"/>
              <a:t>chemotaxis</a:t>
            </a:r>
            <a:r>
              <a:rPr lang="en-US" baseline="0" dirty="0" smtClean="0"/>
              <a:t>, that is, how bacteria manage to move towards regions with more nutrients like the amino acids serine and aspartate. We’ll talk a bit more about that system in a few weeks. </a:t>
            </a:r>
            <a:r>
              <a:rPr lang="en-US" baseline="0" dirty="0" err="1" smtClean="0"/>
              <a:t>Koshland’s</a:t>
            </a:r>
            <a:r>
              <a:rPr lang="en-US" baseline="0" dirty="0" smtClean="0"/>
              <a:t> lab found the receptors that bacteria use to detect those amino acids – this environmental sensing is the first step in </a:t>
            </a:r>
            <a:r>
              <a:rPr lang="en-US" baseline="0" dirty="0" err="1" smtClean="0"/>
              <a:t>chemotaxis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15</a:t>
            </a:fld>
            <a:endParaRPr lang="en-US"/>
          </a:p>
        </p:txBody>
      </p:sp>
    </p:spTree>
    <p:extLst>
      <p:ext uri="{BB962C8B-B14F-4D97-AF65-F5344CB8AC3E}">
        <p14:creationId xmlns:p14="http://schemas.microsoft.com/office/powerpoint/2010/main" val="406777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an editor of Science. Back when he joined, Science editors were all former English students; now most of them are Ph.Ds., largely due to his influence. Wrote 200 editorials starting in 1984.  Editorials are pretty drab nowadays, but his were frequently humorous or fictional.  Many featured interviews with the imaginary Dr. </a:t>
            </a:r>
            <a:r>
              <a:rPr lang="en-US" baseline="0" dirty="0" err="1" smtClean="0"/>
              <a:t>Noitall</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16</a:t>
            </a:fld>
            <a:endParaRPr lang="en-US"/>
          </a:p>
        </p:txBody>
      </p:sp>
    </p:spTree>
    <p:extLst>
      <p:ext uri="{BB962C8B-B14F-4D97-AF65-F5344CB8AC3E}">
        <p14:creationId xmlns:p14="http://schemas.microsoft.com/office/powerpoint/2010/main" val="4067779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this can be rearranged into a quadratic </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24</a:t>
            </a:fld>
            <a:endParaRPr lang="en-US"/>
          </a:p>
        </p:txBody>
      </p:sp>
    </p:spTree>
    <p:extLst>
      <p:ext uri="{BB962C8B-B14F-4D97-AF65-F5344CB8AC3E}">
        <p14:creationId xmlns:p14="http://schemas.microsoft.com/office/powerpoint/2010/main" val="3580778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imagine this can be rearranged into a quadratic </a:t>
            </a:r>
            <a:endParaRPr lang="en-US" dirty="0"/>
          </a:p>
        </p:txBody>
      </p:sp>
      <p:sp>
        <p:nvSpPr>
          <p:cNvPr id="4" name="Slide Number Placeholder 3"/>
          <p:cNvSpPr>
            <a:spLocks noGrp="1"/>
          </p:cNvSpPr>
          <p:nvPr>
            <p:ph type="sldNum" sz="quarter" idx="10"/>
          </p:nvPr>
        </p:nvSpPr>
        <p:spPr/>
        <p:txBody>
          <a:bodyPr/>
          <a:lstStyle/>
          <a:p>
            <a:fld id="{68D0F082-86A7-C049-BED5-81161AB10B20}" type="slidenum">
              <a:rPr lang="en-US" smtClean="0"/>
              <a:t>25</a:t>
            </a:fld>
            <a:endParaRPr lang="en-US"/>
          </a:p>
        </p:txBody>
      </p:sp>
    </p:spTree>
    <p:extLst>
      <p:ext uri="{BB962C8B-B14F-4D97-AF65-F5344CB8AC3E}">
        <p14:creationId xmlns:p14="http://schemas.microsoft.com/office/powerpoint/2010/main" val="3580778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59A170-76CB-EC40-8275-5AB0667FBA9A}" type="datetimeFigureOut">
              <a:rPr lang="en-US" smtClean="0"/>
              <a:t>2/13/15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2130168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59A170-76CB-EC40-8275-5AB0667FBA9A}" type="datetimeFigureOut">
              <a:rPr lang="en-US" smtClean="0"/>
              <a:t>2/13/15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3440074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59A170-76CB-EC40-8275-5AB0667FBA9A}" type="datetimeFigureOut">
              <a:rPr lang="en-US" smtClean="0"/>
              <a:t>2/13/15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2616446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59A170-76CB-EC40-8275-5AB0667FBA9A}" type="datetimeFigureOut">
              <a:rPr lang="en-US" smtClean="0"/>
              <a:t>2/13/15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1455580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E59A170-76CB-EC40-8275-5AB0667FBA9A}" type="datetimeFigureOut">
              <a:rPr lang="en-US" smtClean="0"/>
              <a:t>2/13/15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4263831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E59A170-76CB-EC40-8275-5AB0667FBA9A}" type="datetimeFigureOut">
              <a:rPr lang="en-US" smtClean="0"/>
              <a:t>2/13/15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4008666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59A170-76CB-EC40-8275-5AB0667FBA9A}" type="datetimeFigureOut">
              <a:rPr lang="en-US" smtClean="0"/>
              <a:t>2/13/15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4102948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59A170-76CB-EC40-8275-5AB0667FBA9A}" type="datetimeFigureOut">
              <a:rPr lang="en-US" smtClean="0"/>
              <a:t>2/13/15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3950914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59A170-76CB-EC40-8275-5AB0667FBA9A}" type="datetimeFigureOut">
              <a:rPr lang="en-US" smtClean="0"/>
              <a:t>2/13/15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640035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9A170-76CB-EC40-8275-5AB0667FBA9A}" type="datetimeFigureOut">
              <a:rPr lang="en-US" smtClean="0"/>
              <a:t>2/13/15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3836579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59A170-76CB-EC40-8275-5AB0667FBA9A}" type="datetimeFigureOut">
              <a:rPr lang="en-US" smtClean="0"/>
              <a:t>2/13/15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6E161E-CFED-044B-97B2-835662255F31}" type="slidenum">
              <a:rPr lang="en-US" smtClean="0"/>
              <a:t>‹#›</a:t>
            </a:fld>
            <a:endParaRPr lang="en-US"/>
          </a:p>
        </p:txBody>
      </p:sp>
    </p:spTree>
    <p:extLst>
      <p:ext uri="{BB962C8B-B14F-4D97-AF65-F5344CB8AC3E}">
        <p14:creationId xmlns:p14="http://schemas.microsoft.com/office/powerpoint/2010/main" val="231078016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59A170-76CB-EC40-8275-5AB0667FBA9A}" type="datetimeFigureOut">
              <a:rPr lang="en-US" smtClean="0"/>
              <a:t>2/13/15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6E161E-CFED-044B-97B2-835662255F31}" type="slidenum">
              <a:rPr lang="en-US" smtClean="0"/>
              <a:t>‹#›</a:t>
            </a:fld>
            <a:endParaRPr lang="en-US"/>
          </a:p>
        </p:txBody>
      </p:sp>
    </p:spTree>
    <p:extLst>
      <p:ext uri="{BB962C8B-B14F-4D97-AF65-F5344CB8AC3E}">
        <p14:creationId xmlns:p14="http://schemas.microsoft.com/office/powerpoint/2010/main" val="86947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gif"/><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8: Zero-order </a:t>
            </a:r>
            <a:r>
              <a:rPr lang="en-US" dirty="0" err="1" smtClean="0"/>
              <a:t>ultrasensitivity</a:t>
            </a:r>
            <a:endParaRPr lang="en-US" dirty="0"/>
          </a:p>
        </p:txBody>
      </p:sp>
    </p:spTree>
    <p:extLst>
      <p:ext uri="{BB962C8B-B14F-4D97-AF65-F5344CB8AC3E}">
        <p14:creationId xmlns:p14="http://schemas.microsoft.com/office/powerpoint/2010/main" val="17261553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2441209"/>
          </a:xfrm>
        </p:spPr>
        <p:txBody>
          <a:bodyPr>
            <a:normAutofit/>
          </a:bodyPr>
          <a:lstStyle/>
          <a:p>
            <a:r>
              <a:rPr lang="en-US" sz="3600" dirty="0" smtClean="0">
                <a:latin typeface="Myriad Pro"/>
                <a:cs typeface="Myriad Pro"/>
              </a:rPr>
              <a:t>An eighty-one-fold change in concentration is required to change from 10% to 90% activity for </a:t>
            </a:r>
            <a:r>
              <a:rPr lang="en-US" sz="3600" dirty="0" err="1" smtClean="0">
                <a:latin typeface="Myriad Pro"/>
                <a:cs typeface="Myriad Pro"/>
              </a:rPr>
              <a:t>Michaelis-Menten</a:t>
            </a:r>
            <a:r>
              <a:rPr lang="en-US" sz="3600" dirty="0" smtClean="0">
                <a:latin typeface="Myriad Pro"/>
                <a:cs typeface="Myriad Pro"/>
              </a:rPr>
              <a:t> kinetics and simple binding curves</a:t>
            </a:r>
            <a:endParaRPr lang="en-US" sz="3600" dirty="0">
              <a:latin typeface="Myriad Pro"/>
              <a:cs typeface="Myriad Pro"/>
            </a:endParaRPr>
          </a:p>
        </p:txBody>
      </p:sp>
      <p:pic>
        <p:nvPicPr>
          <p:cNvPr id="13" name="Picture 12" descr="generi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073" y="2637692"/>
            <a:ext cx="5145390" cy="3859043"/>
          </a:xfrm>
          <a:prstGeom prst="rect">
            <a:avLst/>
          </a:prstGeom>
        </p:spPr>
      </p:pic>
      <p:cxnSp>
        <p:nvCxnSpPr>
          <p:cNvPr id="15" name="Straight Connector 14"/>
          <p:cNvCxnSpPr/>
          <p:nvPr/>
        </p:nvCxnSpPr>
        <p:spPr>
          <a:xfrm>
            <a:off x="2833077" y="3223846"/>
            <a:ext cx="4064000" cy="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833077" y="5740400"/>
            <a:ext cx="4064000" cy="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251938" y="2891693"/>
            <a:ext cx="0" cy="3235569"/>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922957" y="2872155"/>
            <a:ext cx="0" cy="3235569"/>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084571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latin typeface="Myriad Pro"/>
                <a:cs typeface="Myriad Pro"/>
              </a:rPr>
              <a:t>Ultrasensitivity</a:t>
            </a:r>
            <a:r>
              <a:rPr lang="en-US" dirty="0" smtClean="0">
                <a:latin typeface="Myriad Pro"/>
                <a:cs typeface="Myriad Pro"/>
              </a:rPr>
              <a:t> is a general term for responses sharper than M-M kinetics</a:t>
            </a:r>
            <a:endParaRPr lang="en-US" dirty="0">
              <a:latin typeface="Myriad Pro"/>
              <a:cs typeface="Myriad Pro"/>
            </a:endParaRPr>
          </a:p>
        </p:txBody>
      </p:sp>
      <p:sp>
        <p:nvSpPr>
          <p:cNvPr id="3" name="Content Placeholder 2"/>
          <p:cNvSpPr>
            <a:spLocks noGrp="1"/>
          </p:cNvSpPr>
          <p:nvPr>
            <p:ph idx="1"/>
          </p:nvPr>
        </p:nvSpPr>
        <p:spPr/>
        <p:txBody>
          <a:bodyPr/>
          <a:lstStyle/>
          <a:p>
            <a:pPr marL="0" indent="0">
              <a:buNone/>
            </a:pPr>
            <a:r>
              <a:rPr lang="en-US" dirty="0" smtClean="0">
                <a:latin typeface="Myriad Pro"/>
                <a:cs typeface="Myriad Pro"/>
              </a:rPr>
              <a:t>You have seen several examples already:</a:t>
            </a:r>
          </a:p>
          <a:p>
            <a:r>
              <a:rPr lang="en-US" dirty="0" err="1" smtClean="0">
                <a:latin typeface="Myriad Pro"/>
                <a:cs typeface="Myriad Pro"/>
              </a:rPr>
              <a:t>Cooperativity</a:t>
            </a:r>
            <a:r>
              <a:rPr lang="en-US" dirty="0" smtClean="0">
                <a:latin typeface="Myriad Pro"/>
                <a:cs typeface="Myriad Pro"/>
              </a:rPr>
              <a:t> (including through tethering)</a:t>
            </a:r>
          </a:p>
          <a:p>
            <a:r>
              <a:rPr lang="en-US" dirty="0" smtClean="0">
                <a:latin typeface="Myriad Pro"/>
                <a:cs typeface="Myriad Pro"/>
              </a:rPr>
              <a:t>Concerted structural changes (MWC)</a:t>
            </a:r>
          </a:p>
          <a:p>
            <a:r>
              <a:rPr lang="en-US" dirty="0" smtClean="0">
                <a:latin typeface="Myriad Pro"/>
                <a:cs typeface="Myriad Pro"/>
              </a:rPr>
              <a:t>Sequestration by an inhibitor</a:t>
            </a:r>
            <a:endParaRPr lang="en-US" dirty="0">
              <a:latin typeface="Myriad Pro"/>
              <a:cs typeface="Myriad Pro"/>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162141"/>
            <a:ext cx="2862621" cy="2205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12409" y="4076910"/>
            <a:ext cx="2525581" cy="2525581"/>
          </a:xfrm>
          <a:prstGeom prst="rect">
            <a:avLst/>
          </a:prstGeom>
        </p:spPr>
      </p:pic>
      <p:pic>
        <p:nvPicPr>
          <p:cNvPr id="6" name="Picture 5"/>
          <p:cNvPicPr>
            <a:picLocks noChangeAspect="1"/>
          </p:cNvPicPr>
          <p:nvPr/>
        </p:nvPicPr>
        <p:blipFill>
          <a:blip r:embed="rId5"/>
          <a:stretch>
            <a:fillRect/>
          </a:stretch>
        </p:blipFill>
        <p:spPr>
          <a:xfrm>
            <a:off x="6602555" y="4171966"/>
            <a:ext cx="2287893" cy="2293759"/>
          </a:xfrm>
          <a:prstGeom prst="rect">
            <a:avLst/>
          </a:prstGeom>
        </p:spPr>
      </p:pic>
    </p:spTree>
    <p:extLst>
      <p:ext uri="{BB962C8B-B14F-4D97-AF65-F5344CB8AC3E}">
        <p14:creationId xmlns:p14="http://schemas.microsoft.com/office/powerpoint/2010/main" val="28887964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latin typeface="Myriad Pro"/>
                <a:cs typeface="Myriad Pro"/>
              </a:rPr>
              <a:t>Goldbeter</a:t>
            </a:r>
            <a:r>
              <a:rPr lang="en-US" dirty="0" smtClean="0">
                <a:latin typeface="Myriad Pro"/>
                <a:cs typeface="Myriad Pro"/>
              </a:rPr>
              <a:t> and </a:t>
            </a:r>
            <a:r>
              <a:rPr lang="en-US" dirty="0" err="1" smtClean="0">
                <a:latin typeface="Myriad Pro"/>
                <a:cs typeface="Myriad Pro"/>
              </a:rPr>
              <a:t>Koshland’s</a:t>
            </a:r>
            <a:r>
              <a:rPr lang="en-US" dirty="0" smtClean="0">
                <a:latin typeface="Myriad Pro"/>
                <a:cs typeface="Myriad Pro"/>
              </a:rPr>
              <a:t/>
            </a:r>
            <a:br>
              <a:rPr lang="en-US" dirty="0" smtClean="0">
                <a:latin typeface="Myriad Pro"/>
                <a:cs typeface="Myriad Pro"/>
              </a:rPr>
            </a:br>
            <a:r>
              <a:rPr lang="en-US" dirty="0" smtClean="0">
                <a:latin typeface="Myriad Pro"/>
                <a:cs typeface="Myriad Pro"/>
              </a:rPr>
              <a:t>zero-order </a:t>
            </a:r>
            <a:r>
              <a:rPr lang="en-US" dirty="0" err="1" smtClean="0">
                <a:latin typeface="Myriad Pro"/>
                <a:cs typeface="Myriad Pro"/>
              </a:rPr>
              <a:t>ultrasensitivity</a:t>
            </a:r>
            <a:endParaRPr lang="en-US" dirty="0">
              <a:latin typeface="Myriad Pro"/>
              <a:cs typeface="Myriad Pro"/>
            </a:endParaRPr>
          </a:p>
        </p:txBody>
      </p:sp>
    </p:spTree>
    <p:extLst>
      <p:ext uri="{BB962C8B-B14F-4D97-AF65-F5344CB8AC3E}">
        <p14:creationId xmlns:p14="http://schemas.microsoft.com/office/powerpoint/2010/main" val="70823112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4689" y="5050132"/>
            <a:ext cx="2820003" cy="461665"/>
          </a:xfrm>
          <a:prstGeom prst="rect">
            <a:avLst/>
          </a:prstGeom>
          <a:noFill/>
        </p:spPr>
        <p:txBody>
          <a:bodyPr wrap="square" rtlCol="0">
            <a:spAutoFit/>
          </a:bodyPr>
          <a:lstStyle/>
          <a:p>
            <a:pPr algn="ctr"/>
            <a:r>
              <a:rPr lang="en-US" sz="2400" dirty="0" smtClean="0">
                <a:latin typeface="Myriad Pro"/>
                <a:cs typeface="Myriad Pro"/>
              </a:rPr>
              <a:t>Daniel </a:t>
            </a:r>
            <a:r>
              <a:rPr lang="en-US" sz="2400" dirty="0" err="1" smtClean="0">
                <a:latin typeface="Myriad Pro"/>
                <a:cs typeface="Myriad Pro"/>
              </a:rPr>
              <a:t>Koshland</a:t>
            </a:r>
            <a:endParaRPr lang="en-US" sz="2400" dirty="0">
              <a:latin typeface="Myriad Pro"/>
              <a:cs typeface="Myriad Pro"/>
            </a:endParaRPr>
          </a:p>
        </p:txBody>
      </p:sp>
      <p:pic>
        <p:nvPicPr>
          <p:cNvPr id="5" name="Picture 4"/>
          <p:cNvPicPr>
            <a:picLocks noChangeAspect="1"/>
          </p:cNvPicPr>
          <p:nvPr/>
        </p:nvPicPr>
        <p:blipFill>
          <a:blip r:embed="rId3"/>
          <a:stretch>
            <a:fillRect/>
          </a:stretch>
        </p:blipFill>
        <p:spPr>
          <a:xfrm>
            <a:off x="425947" y="1533736"/>
            <a:ext cx="3175000" cy="3441700"/>
          </a:xfrm>
          <a:prstGeom prst="rect">
            <a:avLst/>
          </a:prstGeom>
        </p:spPr>
      </p:pic>
      <p:pic>
        <p:nvPicPr>
          <p:cNvPr id="3" name="Picture 2"/>
          <p:cNvPicPr>
            <a:picLocks noChangeAspect="1"/>
          </p:cNvPicPr>
          <p:nvPr/>
        </p:nvPicPr>
        <p:blipFill>
          <a:blip r:embed="rId4"/>
          <a:stretch>
            <a:fillRect/>
          </a:stretch>
        </p:blipFill>
        <p:spPr>
          <a:xfrm>
            <a:off x="3978752" y="1664455"/>
            <a:ext cx="4740915" cy="3134746"/>
          </a:xfrm>
          <a:prstGeom prst="rect">
            <a:avLst/>
          </a:prstGeom>
        </p:spPr>
      </p:pic>
    </p:spTree>
    <p:extLst>
      <p:ext uri="{BB962C8B-B14F-4D97-AF65-F5344CB8AC3E}">
        <p14:creationId xmlns:p14="http://schemas.microsoft.com/office/powerpoint/2010/main" val="18553123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4689" y="5050132"/>
            <a:ext cx="2820003" cy="461665"/>
          </a:xfrm>
          <a:prstGeom prst="rect">
            <a:avLst/>
          </a:prstGeom>
          <a:noFill/>
        </p:spPr>
        <p:txBody>
          <a:bodyPr wrap="square" rtlCol="0">
            <a:spAutoFit/>
          </a:bodyPr>
          <a:lstStyle/>
          <a:p>
            <a:pPr algn="ctr"/>
            <a:r>
              <a:rPr lang="en-US" sz="2400" dirty="0" smtClean="0">
                <a:latin typeface="Myriad Pro"/>
                <a:cs typeface="Myriad Pro"/>
              </a:rPr>
              <a:t>Daniel </a:t>
            </a:r>
            <a:r>
              <a:rPr lang="en-US" sz="2400" dirty="0" err="1" smtClean="0">
                <a:latin typeface="Myriad Pro"/>
                <a:cs typeface="Myriad Pro"/>
              </a:rPr>
              <a:t>Koshland</a:t>
            </a:r>
            <a:endParaRPr lang="en-US" sz="2400" dirty="0">
              <a:latin typeface="Myriad Pro"/>
              <a:cs typeface="Myriad Pro"/>
            </a:endParaRPr>
          </a:p>
        </p:txBody>
      </p:sp>
      <p:pic>
        <p:nvPicPr>
          <p:cNvPr id="5" name="Picture 4"/>
          <p:cNvPicPr>
            <a:picLocks noChangeAspect="1"/>
          </p:cNvPicPr>
          <p:nvPr/>
        </p:nvPicPr>
        <p:blipFill>
          <a:blip r:embed="rId3"/>
          <a:stretch>
            <a:fillRect/>
          </a:stretch>
        </p:blipFill>
        <p:spPr>
          <a:xfrm>
            <a:off x="425947" y="1533736"/>
            <a:ext cx="3175000" cy="3441700"/>
          </a:xfrm>
          <a:prstGeom prst="rect">
            <a:avLst/>
          </a:prstGeom>
        </p:spPr>
      </p:pic>
      <p:pic>
        <p:nvPicPr>
          <p:cNvPr id="6" name="Picture 5"/>
          <p:cNvPicPr>
            <a:picLocks noChangeAspect="1"/>
          </p:cNvPicPr>
          <p:nvPr/>
        </p:nvPicPr>
        <p:blipFill>
          <a:blip r:embed="rId4"/>
          <a:stretch>
            <a:fillRect/>
          </a:stretch>
        </p:blipFill>
        <p:spPr>
          <a:xfrm>
            <a:off x="3895123" y="1079457"/>
            <a:ext cx="5062117" cy="4429352"/>
          </a:xfrm>
          <a:prstGeom prst="rect">
            <a:avLst/>
          </a:prstGeom>
        </p:spPr>
      </p:pic>
    </p:spTree>
    <p:extLst>
      <p:ext uri="{BB962C8B-B14F-4D97-AF65-F5344CB8AC3E}">
        <p14:creationId xmlns:p14="http://schemas.microsoft.com/office/powerpoint/2010/main" val="41156602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4689" y="5050132"/>
            <a:ext cx="2820003" cy="461665"/>
          </a:xfrm>
          <a:prstGeom prst="rect">
            <a:avLst/>
          </a:prstGeom>
          <a:noFill/>
        </p:spPr>
        <p:txBody>
          <a:bodyPr wrap="square" rtlCol="0">
            <a:spAutoFit/>
          </a:bodyPr>
          <a:lstStyle/>
          <a:p>
            <a:pPr algn="ctr"/>
            <a:r>
              <a:rPr lang="en-US" sz="2400" dirty="0" smtClean="0">
                <a:latin typeface="Myriad Pro"/>
                <a:cs typeface="Myriad Pro"/>
              </a:rPr>
              <a:t>Daniel </a:t>
            </a:r>
            <a:r>
              <a:rPr lang="en-US" sz="2400" dirty="0" err="1" smtClean="0">
                <a:latin typeface="Myriad Pro"/>
                <a:cs typeface="Myriad Pro"/>
              </a:rPr>
              <a:t>Koshland</a:t>
            </a:r>
            <a:endParaRPr lang="en-US" sz="2400" dirty="0">
              <a:latin typeface="Myriad Pro"/>
              <a:cs typeface="Myriad Pro"/>
            </a:endParaRPr>
          </a:p>
        </p:txBody>
      </p:sp>
      <p:pic>
        <p:nvPicPr>
          <p:cNvPr id="5" name="Picture 4"/>
          <p:cNvPicPr>
            <a:picLocks noChangeAspect="1"/>
          </p:cNvPicPr>
          <p:nvPr/>
        </p:nvPicPr>
        <p:blipFill>
          <a:blip r:embed="rId3"/>
          <a:stretch>
            <a:fillRect/>
          </a:stretch>
        </p:blipFill>
        <p:spPr>
          <a:xfrm>
            <a:off x="425947" y="1533736"/>
            <a:ext cx="3175000" cy="3441700"/>
          </a:xfrm>
          <a:prstGeom prst="rect">
            <a:avLst/>
          </a:prstGeom>
        </p:spPr>
      </p:pic>
      <p:pic>
        <p:nvPicPr>
          <p:cNvPr id="3" name="Picture 2"/>
          <p:cNvPicPr>
            <a:picLocks noChangeAspect="1"/>
          </p:cNvPicPr>
          <p:nvPr/>
        </p:nvPicPr>
        <p:blipFill>
          <a:blip r:embed="rId4"/>
          <a:stretch>
            <a:fillRect/>
          </a:stretch>
        </p:blipFill>
        <p:spPr>
          <a:xfrm>
            <a:off x="3769687" y="1520240"/>
            <a:ext cx="5224905" cy="3641936"/>
          </a:xfrm>
          <a:prstGeom prst="rect">
            <a:avLst/>
          </a:prstGeom>
        </p:spPr>
      </p:pic>
    </p:spTree>
    <p:extLst>
      <p:ext uri="{BB962C8B-B14F-4D97-AF65-F5344CB8AC3E}">
        <p14:creationId xmlns:p14="http://schemas.microsoft.com/office/powerpoint/2010/main" val="68389037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4689" y="5050132"/>
            <a:ext cx="2820003" cy="461665"/>
          </a:xfrm>
          <a:prstGeom prst="rect">
            <a:avLst/>
          </a:prstGeom>
          <a:noFill/>
        </p:spPr>
        <p:txBody>
          <a:bodyPr wrap="square" rtlCol="0">
            <a:spAutoFit/>
          </a:bodyPr>
          <a:lstStyle/>
          <a:p>
            <a:pPr algn="ctr"/>
            <a:r>
              <a:rPr lang="en-US" sz="2400" dirty="0" smtClean="0">
                <a:latin typeface="Myriad Pro"/>
                <a:cs typeface="Myriad Pro"/>
              </a:rPr>
              <a:t>Daniel </a:t>
            </a:r>
            <a:r>
              <a:rPr lang="en-US" sz="2400" dirty="0" err="1" smtClean="0">
                <a:latin typeface="Myriad Pro"/>
                <a:cs typeface="Myriad Pro"/>
              </a:rPr>
              <a:t>Koshland</a:t>
            </a:r>
            <a:endParaRPr lang="en-US" sz="2400" dirty="0">
              <a:latin typeface="Myriad Pro"/>
              <a:cs typeface="Myriad Pro"/>
            </a:endParaRPr>
          </a:p>
        </p:txBody>
      </p:sp>
      <p:pic>
        <p:nvPicPr>
          <p:cNvPr id="5" name="Picture 4"/>
          <p:cNvPicPr>
            <a:picLocks noChangeAspect="1"/>
          </p:cNvPicPr>
          <p:nvPr/>
        </p:nvPicPr>
        <p:blipFill>
          <a:blip r:embed="rId3"/>
          <a:stretch>
            <a:fillRect/>
          </a:stretch>
        </p:blipFill>
        <p:spPr>
          <a:xfrm>
            <a:off x="425947" y="1533736"/>
            <a:ext cx="3175000" cy="3441700"/>
          </a:xfrm>
          <a:prstGeom prst="rect">
            <a:avLst/>
          </a:prstGeom>
        </p:spPr>
      </p:pic>
      <p:pic>
        <p:nvPicPr>
          <p:cNvPr id="2" name="Picture 1"/>
          <p:cNvPicPr>
            <a:picLocks noChangeAspect="1"/>
          </p:cNvPicPr>
          <p:nvPr/>
        </p:nvPicPr>
        <p:blipFill>
          <a:blip r:embed="rId4"/>
          <a:stretch>
            <a:fillRect/>
          </a:stretch>
        </p:blipFill>
        <p:spPr>
          <a:xfrm>
            <a:off x="3764646" y="1421692"/>
            <a:ext cx="5379354" cy="3590572"/>
          </a:xfrm>
          <a:prstGeom prst="rect">
            <a:avLst/>
          </a:prstGeom>
        </p:spPr>
      </p:pic>
    </p:spTree>
    <p:extLst>
      <p:ext uri="{BB962C8B-B14F-4D97-AF65-F5344CB8AC3E}">
        <p14:creationId xmlns:p14="http://schemas.microsoft.com/office/powerpoint/2010/main" val="11130171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84689" y="5050132"/>
            <a:ext cx="2820003" cy="461665"/>
          </a:xfrm>
          <a:prstGeom prst="rect">
            <a:avLst/>
          </a:prstGeom>
          <a:noFill/>
        </p:spPr>
        <p:txBody>
          <a:bodyPr wrap="square" rtlCol="0">
            <a:spAutoFit/>
          </a:bodyPr>
          <a:lstStyle/>
          <a:p>
            <a:pPr algn="ctr"/>
            <a:r>
              <a:rPr lang="en-US" sz="2400" dirty="0" smtClean="0">
                <a:latin typeface="Myriad Pro"/>
                <a:cs typeface="Myriad Pro"/>
              </a:rPr>
              <a:t>Albert </a:t>
            </a:r>
            <a:r>
              <a:rPr lang="en-US" sz="2400" dirty="0" err="1" smtClean="0">
                <a:latin typeface="Myriad Pro"/>
                <a:cs typeface="Myriad Pro"/>
              </a:rPr>
              <a:t>Goldbeter</a:t>
            </a:r>
            <a:endParaRPr lang="en-US" sz="2400" dirty="0">
              <a:latin typeface="Myriad Pro"/>
              <a:cs typeface="Myriad Pro"/>
            </a:endParaRPr>
          </a:p>
        </p:txBody>
      </p:sp>
      <p:pic>
        <p:nvPicPr>
          <p:cNvPr id="5" name="Picture 4"/>
          <p:cNvPicPr>
            <a:picLocks noChangeAspect="1"/>
          </p:cNvPicPr>
          <p:nvPr/>
        </p:nvPicPr>
        <p:blipFill>
          <a:blip r:embed="rId2"/>
          <a:stretch>
            <a:fillRect/>
          </a:stretch>
        </p:blipFill>
        <p:spPr>
          <a:xfrm>
            <a:off x="353363" y="859001"/>
            <a:ext cx="3508243" cy="4052242"/>
          </a:xfrm>
          <a:prstGeom prst="rect">
            <a:avLst/>
          </a:prstGeom>
        </p:spPr>
      </p:pic>
      <p:pic>
        <p:nvPicPr>
          <p:cNvPr id="6" name="Picture 5"/>
          <p:cNvPicPr>
            <a:picLocks noChangeAspect="1"/>
          </p:cNvPicPr>
          <p:nvPr/>
        </p:nvPicPr>
        <p:blipFill>
          <a:blip r:embed="rId3"/>
          <a:stretch>
            <a:fillRect/>
          </a:stretch>
        </p:blipFill>
        <p:spPr>
          <a:xfrm>
            <a:off x="4813231" y="3618890"/>
            <a:ext cx="3245472" cy="2838765"/>
          </a:xfrm>
          <a:prstGeom prst="rect">
            <a:avLst/>
          </a:prstGeom>
        </p:spPr>
      </p:pic>
      <p:pic>
        <p:nvPicPr>
          <p:cNvPr id="7" name="Picture 6"/>
          <p:cNvPicPr>
            <a:picLocks noChangeAspect="1"/>
          </p:cNvPicPr>
          <p:nvPr/>
        </p:nvPicPr>
        <p:blipFill>
          <a:blip r:embed="rId4"/>
          <a:stretch>
            <a:fillRect/>
          </a:stretch>
        </p:blipFill>
        <p:spPr>
          <a:xfrm>
            <a:off x="4589125" y="859000"/>
            <a:ext cx="3646778" cy="2638389"/>
          </a:xfrm>
          <a:prstGeom prst="rect">
            <a:avLst/>
          </a:prstGeom>
        </p:spPr>
      </p:pic>
    </p:spTree>
    <p:extLst>
      <p:ext uri="{BB962C8B-B14F-4D97-AF65-F5344CB8AC3E}">
        <p14:creationId xmlns:p14="http://schemas.microsoft.com/office/powerpoint/2010/main" val="20633578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96577" y="2334436"/>
            <a:ext cx="634942" cy="584776"/>
          </a:xfrm>
          <a:prstGeom prst="rect">
            <a:avLst/>
          </a:prstGeom>
          <a:noFill/>
        </p:spPr>
        <p:txBody>
          <a:bodyPr wrap="square" rtlCol="0">
            <a:spAutoFit/>
          </a:bodyPr>
          <a:lstStyle/>
          <a:p>
            <a:r>
              <a:rPr lang="en-US" sz="3200" dirty="0">
                <a:latin typeface="Myriad Pro"/>
                <a:cs typeface="Myriad Pro"/>
              </a:rPr>
              <a:t>W</a:t>
            </a:r>
          </a:p>
        </p:txBody>
      </p:sp>
      <p:sp>
        <p:nvSpPr>
          <p:cNvPr id="5" name="TextBox 4"/>
          <p:cNvSpPr txBox="1"/>
          <p:nvPr/>
        </p:nvSpPr>
        <p:spPr>
          <a:xfrm>
            <a:off x="2536078" y="2334436"/>
            <a:ext cx="833430" cy="584776"/>
          </a:xfrm>
          <a:prstGeom prst="rect">
            <a:avLst/>
          </a:prstGeom>
          <a:noFill/>
        </p:spPr>
        <p:txBody>
          <a:bodyPr wrap="square" rtlCol="0">
            <a:spAutoFit/>
          </a:bodyPr>
          <a:lstStyle/>
          <a:p>
            <a:r>
              <a:rPr lang="en-US" sz="3200" dirty="0" smtClean="0">
                <a:latin typeface="Myriad Pro"/>
                <a:cs typeface="Myriad Pro"/>
              </a:rPr>
              <a:t>W*</a:t>
            </a:r>
            <a:endParaRPr lang="en-US" sz="3200" dirty="0">
              <a:latin typeface="Myriad Pro"/>
              <a:cs typeface="Myriad Pro"/>
            </a:endParaRPr>
          </a:p>
        </p:txBody>
      </p:sp>
      <p:sp>
        <p:nvSpPr>
          <p:cNvPr id="7" name="Arc 6"/>
          <p:cNvSpPr/>
          <p:nvPr/>
        </p:nvSpPr>
        <p:spPr>
          <a:xfrm rot="18941332">
            <a:off x="1193474" y="1933359"/>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Arc 7"/>
          <p:cNvSpPr/>
          <p:nvPr/>
        </p:nvSpPr>
        <p:spPr>
          <a:xfrm rot="8137462">
            <a:off x="1175975" y="1751529"/>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 name="TextBox 8"/>
          <p:cNvSpPr txBox="1"/>
          <p:nvPr/>
        </p:nvSpPr>
        <p:spPr>
          <a:xfrm>
            <a:off x="1617083" y="1343288"/>
            <a:ext cx="634942" cy="584776"/>
          </a:xfrm>
          <a:prstGeom prst="rect">
            <a:avLst/>
          </a:prstGeom>
          <a:noFill/>
        </p:spPr>
        <p:txBody>
          <a:bodyPr wrap="square" rtlCol="0">
            <a:spAutoFit/>
          </a:bodyPr>
          <a:lstStyle/>
          <a:p>
            <a:pPr algn="ctr"/>
            <a:r>
              <a:rPr lang="en-US" sz="3200" dirty="0">
                <a:latin typeface="Myriad Pro"/>
                <a:cs typeface="Myriad Pro"/>
              </a:rPr>
              <a:t>K</a:t>
            </a:r>
          </a:p>
        </p:txBody>
      </p:sp>
      <p:sp>
        <p:nvSpPr>
          <p:cNvPr id="10" name="TextBox 9"/>
          <p:cNvSpPr txBox="1"/>
          <p:nvPr/>
        </p:nvSpPr>
        <p:spPr>
          <a:xfrm>
            <a:off x="1685938" y="3380842"/>
            <a:ext cx="634942" cy="584776"/>
          </a:xfrm>
          <a:prstGeom prst="rect">
            <a:avLst/>
          </a:prstGeom>
          <a:noFill/>
        </p:spPr>
        <p:txBody>
          <a:bodyPr wrap="square" rtlCol="0">
            <a:spAutoFit/>
          </a:bodyPr>
          <a:lstStyle/>
          <a:p>
            <a:pPr algn="ctr"/>
            <a:r>
              <a:rPr lang="en-US" sz="3200" dirty="0" smtClean="0">
                <a:latin typeface="Myriad Pro"/>
                <a:cs typeface="Myriad Pro"/>
              </a:rPr>
              <a:t>P</a:t>
            </a:r>
            <a:endParaRPr lang="en-US" sz="3200" dirty="0">
              <a:latin typeface="Myriad Pro"/>
              <a:cs typeface="Myriad Pro"/>
            </a:endParaRPr>
          </a:p>
        </p:txBody>
      </p:sp>
      <p:pic>
        <p:nvPicPr>
          <p:cNvPr id="11" name="Picture 10"/>
          <p:cNvPicPr>
            <a:picLocks noChangeAspect="1"/>
          </p:cNvPicPr>
          <p:nvPr/>
        </p:nvPicPr>
        <p:blipFill>
          <a:blip r:embed="rId2"/>
          <a:stretch>
            <a:fillRect/>
          </a:stretch>
        </p:blipFill>
        <p:spPr>
          <a:xfrm>
            <a:off x="3792942" y="1809006"/>
            <a:ext cx="4690657" cy="1877783"/>
          </a:xfrm>
          <a:prstGeom prst="rect">
            <a:avLst/>
          </a:prstGeom>
        </p:spPr>
      </p:pic>
      <p:sp>
        <p:nvSpPr>
          <p:cNvPr id="12" name="Title 11"/>
          <p:cNvSpPr>
            <a:spLocks noGrp="1"/>
          </p:cNvSpPr>
          <p:nvPr>
            <p:ph type="title"/>
          </p:nvPr>
        </p:nvSpPr>
        <p:spPr/>
        <p:txBody>
          <a:bodyPr/>
          <a:lstStyle/>
          <a:p>
            <a:r>
              <a:rPr lang="en-US" dirty="0" smtClean="0">
                <a:latin typeface="Myriad Pro"/>
                <a:cs typeface="Myriad Pro"/>
              </a:rPr>
              <a:t>A kinase/phosphatase loop</a:t>
            </a:r>
            <a:endParaRPr lang="en-US" dirty="0">
              <a:latin typeface="Myriad Pro"/>
              <a:cs typeface="Myriad Pro"/>
            </a:endParaRPr>
          </a:p>
        </p:txBody>
      </p:sp>
      <p:sp>
        <p:nvSpPr>
          <p:cNvPr id="13" name="Content Placeholder 12"/>
          <p:cNvSpPr>
            <a:spLocks noGrp="1"/>
          </p:cNvSpPr>
          <p:nvPr>
            <p:ph idx="1"/>
          </p:nvPr>
        </p:nvSpPr>
        <p:spPr>
          <a:xfrm>
            <a:off x="490618" y="4199561"/>
            <a:ext cx="8229600" cy="2334653"/>
          </a:xfrm>
        </p:spPr>
        <p:txBody>
          <a:bodyPr>
            <a:normAutofit/>
          </a:bodyPr>
          <a:lstStyle/>
          <a:p>
            <a:pPr marL="0" indent="0">
              <a:buNone/>
            </a:pPr>
            <a:r>
              <a:rPr lang="en-US" dirty="0" smtClean="0">
                <a:latin typeface="Myriad Pro"/>
                <a:cs typeface="Myriad Pro"/>
              </a:rPr>
              <a:t>Suppose both the kinase K and the phosphate P follow </a:t>
            </a:r>
            <a:r>
              <a:rPr lang="en-US" dirty="0" err="1" smtClean="0">
                <a:latin typeface="Myriad Pro"/>
                <a:cs typeface="Myriad Pro"/>
              </a:rPr>
              <a:t>Michaelis-Menten</a:t>
            </a:r>
            <a:r>
              <a:rPr lang="en-US" dirty="0" smtClean="0">
                <a:latin typeface="Myriad Pro"/>
                <a:cs typeface="Myriad Pro"/>
              </a:rPr>
              <a:t> kinetics.</a:t>
            </a:r>
          </a:p>
          <a:p>
            <a:pPr marL="0" indent="0">
              <a:buNone/>
            </a:pPr>
            <a:r>
              <a:rPr lang="en-US" dirty="0" smtClean="0">
                <a:latin typeface="Myriad Pro"/>
                <a:cs typeface="Myriad Pro"/>
              </a:rPr>
              <a:t>How will the ratio of W:W* change as [K] and [P] are varied?</a:t>
            </a:r>
            <a:endParaRPr lang="en-US" dirty="0">
              <a:latin typeface="Myriad Pro"/>
              <a:cs typeface="Myriad Pro"/>
            </a:endParaRPr>
          </a:p>
        </p:txBody>
      </p:sp>
    </p:spTree>
    <p:extLst>
      <p:ext uri="{BB962C8B-B14F-4D97-AF65-F5344CB8AC3E}">
        <p14:creationId xmlns:p14="http://schemas.microsoft.com/office/powerpoint/2010/main" val="5260846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yriad Pro"/>
                <a:cs typeface="Myriad Pro"/>
              </a:rPr>
              <a:t>A kinase/phosphatase loop</a:t>
            </a:r>
            <a:endParaRPr lang="en-US" dirty="0"/>
          </a:p>
        </p:txBody>
      </p:sp>
      <p:pic>
        <p:nvPicPr>
          <p:cNvPr id="10" name="Picture 9"/>
          <p:cNvPicPr>
            <a:picLocks noChangeAspect="1"/>
          </p:cNvPicPr>
          <p:nvPr/>
        </p:nvPicPr>
        <p:blipFill>
          <a:blip r:embed="rId2"/>
          <a:stretch>
            <a:fillRect/>
          </a:stretch>
        </p:blipFill>
        <p:spPr>
          <a:xfrm>
            <a:off x="3792942" y="1809006"/>
            <a:ext cx="4690657" cy="1877783"/>
          </a:xfrm>
          <a:prstGeom prst="rect">
            <a:avLst/>
          </a:prstGeom>
        </p:spPr>
      </p:pic>
      <p:sp>
        <p:nvSpPr>
          <p:cNvPr id="11" name="Content Placeholder 12"/>
          <p:cNvSpPr>
            <a:spLocks noGrp="1"/>
          </p:cNvSpPr>
          <p:nvPr>
            <p:ph idx="1"/>
          </p:nvPr>
        </p:nvSpPr>
        <p:spPr>
          <a:xfrm>
            <a:off x="457201" y="4062621"/>
            <a:ext cx="4271107" cy="2334653"/>
          </a:xfrm>
        </p:spPr>
        <p:txBody>
          <a:bodyPr>
            <a:normAutofit/>
          </a:bodyPr>
          <a:lstStyle/>
          <a:p>
            <a:r>
              <a:rPr lang="en-US" sz="2800" dirty="0" smtClean="0">
                <a:latin typeface="Myriad Pro"/>
                <a:cs typeface="Myriad Pro"/>
              </a:rPr>
              <a:t>[</a:t>
            </a:r>
            <a:r>
              <a:rPr lang="en-US" sz="2800" dirty="0" err="1">
                <a:latin typeface="Myriad Pro"/>
                <a:cs typeface="Myriad Pro"/>
              </a:rPr>
              <a:t>W</a:t>
            </a:r>
            <a:r>
              <a:rPr lang="en-US" sz="2800" baseline="-25000" dirty="0" err="1">
                <a:latin typeface="Myriad Pro"/>
                <a:cs typeface="Myriad Pro"/>
              </a:rPr>
              <a:t>total</a:t>
            </a:r>
            <a:r>
              <a:rPr lang="en-US" sz="2800" dirty="0">
                <a:latin typeface="Myriad Pro"/>
                <a:cs typeface="Myriad Pro"/>
              </a:rPr>
              <a:t>] </a:t>
            </a:r>
            <a:r>
              <a:rPr lang="en-US" sz="2800" dirty="0" smtClean="0">
                <a:latin typeface="Myriad Pro"/>
                <a:cs typeface="Myriad Pro"/>
              </a:rPr>
              <a:t>≈ [W] + </a:t>
            </a:r>
            <a:r>
              <a:rPr lang="en-US" sz="2800" dirty="0">
                <a:latin typeface="Myriad Pro"/>
                <a:cs typeface="Myriad Pro"/>
              </a:rPr>
              <a:t>[</a:t>
            </a:r>
            <a:r>
              <a:rPr lang="en-US" sz="2800" dirty="0" smtClean="0">
                <a:latin typeface="Myriad Pro"/>
                <a:cs typeface="Myriad Pro"/>
              </a:rPr>
              <a:t>W*]</a:t>
            </a:r>
          </a:p>
          <a:p>
            <a:r>
              <a:rPr lang="en-US" sz="2800" dirty="0">
                <a:latin typeface="Myriad Pro"/>
                <a:cs typeface="Myriad Pro"/>
              </a:rPr>
              <a:t>E</a:t>
            </a:r>
            <a:r>
              <a:rPr lang="en-US" sz="2800" dirty="0" smtClean="0">
                <a:latin typeface="Myriad Pro"/>
                <a:cs typeface="Myriad Pro"/>
              </a:rPr>
              <a:t>nzymes operate at saturation (i.e., in their </a:t>
            </a:r>
            <a:r>
              <a:rPr lang="en-US" sz="2800" i="1" dirty="0" smtClean="0">
                <a:latin typeface="Myriad Pro"/>
                <a:cs typeface="Myriad Pro"/>
              </a:rPr>
              <a:t>zero-order</a:t>
            </a:r>
            <a:r>
              <a:rPr lang="en-US" sz="2800" dirty="0" smtClean="0">
                <a:latin typeface="Myriad Pro"/>
                <a:cs typeface="Myriad Pro"/>
              </a:rPr>
              <a:t> regime)</a:t>
            </a:r>
          </a:p>
        </p:txBody>
      </p:sp>
      <p:sp>
        <p:nvSpPr>
          <p:cNvPr id="3" name="Rectangle 2"/>
          <p:cNvSpPr/>
          <p:nvPr/>
        </p:nvSpPr>
        <p:spPr>
          <a:xfrm>
            <a:off x="100174" y="1648372"/>
            <a:ext cx="3653692" cy="1815882"/>
          </a:xfrm>
          <a:prstGeom prst="rect">
            <a:avLst/>
          </a:prstGeom>
        </p:spPr>
        <p:txBody>
          <a:bodyPr wrap="square">
            <a:spAutoFit/>
          </a:bodyPr>
          <a:lstStyle/>
          <a:p>
            <a:pPr algn="ctr"/>
            <a:r>
              <a:rPr lang="en-US" sz="2800" dirty="0">
                <a:latin typeface="Myriad Pro"/>
                <a:cs typeface="Myriad Pro"/>
              </a:rPr>
              <a:t>We’ll make </a:t>
            </a:r>
            <a:r>
              <a:rPr lang="en-US" sz="2800" dirty="0" smtClean="0">
                <a:latin typeface="Myriad Pro"/>
                <a:cs typeface="Myriad Pro"/>
              </a:rPr>
              <a:t>one</a:t>
            </a:r>
          </a:p>
          <a:p>
            <a:pPr algn="ctr"/>
            <a:r>
              <a:rPr lang="en-US" sz="2800" dirty="0" smtClean="0">
                <a:latin typeface="Myriad Pro"/>
                <a:cs typeface="Myriad Pro"/>
              </a:rPr>
              <a:t>(</a:t>
            </a:r>
            <a:r>
              <a:rPr lang="en-US" sz="2800" dirty="0">
                <a:latin typeface="Myriad Pro"/>
                <a:cs typeface="Myriad Pro"/>
              </a:rPr>
              <a:t>more</a:t>
            </a:r>
            <a:r>
              <a:rPr lang="en-US" sz="2800" dirty="0" smtClean="0">
                <a:latin typeface="Myriad Pro"/>
                <a:cs typeface="Myriad Pro"/>
              </a:rPr>
              <a:t>) simplifying </a:t>
            </a:r>
            <a:r>
              <a:rPr lang="en-US" sz="2800" dirty="0">
                <a:latin typeface="Myriad Pro"/>
                <a:cs typeface="Myriad Pro"/>
              </a:rPr>
              <a:t>assumption</a:t>
            </a:r>
            <a:r>
              <a:rPr lang="en-US" sz="2800" dirty="0" smtClean="0">
                <a:latin typeface="Myriad Pro"/>
                <a:cs typeface="Myriad Pro"/>
              </a:rPr>
              <a:t>:</a:t>
            </a:r>
          </a:p>
          <a:p>
            <a:pPr algn="ctr"/>
            <a:r>
              <a:rPr lang="en-US" sz="2800" dirty="0">
                <a:latin typeface="Myriad Pro"/>
                <a:cs typeface="Myriad Pro"/>
              </a:rPr>
              <a:t> [</a:t>
            </a:r>
            <a:r>
              <a:rPr lang="en-US" sz="2800" dirty="0" err="1" smtClean="0">
                <a:latin typeface="Myriad Pro"/>
                <a:cs typeface="Myriad Pro"/>
              </a:rPr>
              <a:t>W</a:t>
            </a:r>
            <a:r>
              <a:rPr lang="en-US" sz="2800" baseline="-25000" dirty="0" err="1" smtClean="0">
                <a:latin typeface="Myriad Pro"/>
                <a:cs typeface="Myriad Pro"/>
              </a:rPr>
              <a:t>tot</a:t>
            </a:r>
            <a:r>
              <a:rPr lang="en-US" sz="2800" dirty="0" smtClean="0">
                <a:latin typeface="Myriad Pro"/>
                <a:cs typeface="Myriad Pro"/>
              </a:rPr>
              <a:t>] </a:t>
            </a:r>
            <a:r>
              <a:rPr lang="en-US" sz="2800" dirty="0">
                <a:latin typeface="Myriad Pro"/>
                <a:cs typeface="Myriad Pro"/>
              </a:rPr>
              <a:t>&gt;&gt; [</a:t>
            </a:r>
            <a:r>
              <a:rPr lang="en-US" sz="2800" dirty="0" err="1" smtClean="0">
                <a:latin typeface="Myriad Pro"/>
                <a:cs typeface="Myriad Pro"/>
              </a:rPr>
              <a:t>K</a:t>
            </a:r>
            <a:r>
              <a:rPr lang="en-US" sz="2800" baseline="-25000" dirty="0" err="1" smtClean="0">
                <a:latin typeface="Myriad Pro"/>
                <a:cs typeface="Myriad Pro"/>
              </a:rPr>
              <a:t>tot</a:t>
            </a:r>
            <a:r>
              <a:rPr lang="en-US" sz="2800" dirty="0" smtClean="0">
                <a:latin typeface="Myriad Pro"/>
                <a:cs typeface="Myriad Pro"/>
              </a:rPr>
              <a:t>]</a:t>
            </a:r>
            <a:r>
              <a:rPr lang="en-US" sz="2800" dirty="0">
                <a:latin typeface="Myriad Pro"/>
                <a:cs typeface="Myriad Pro"/>
              </a:rPr>
              <a:t>, [</a:t>
            </a:r>
            <a:r>
              <a:rPr lang="en-US" sz="2800" dirty="0" err="1" smtClean="0">
                <a:latin typeface="Myriad Pro"/>
                <a:cs typeface="Myriad Pro"/>
              </a:rPr>
              <a:t>P</a:t>
            </a:r>
            <a:r>
              <a:rPr lang="en-US" sz="2800" baseline="-25000" dirty="0" err="1" smtClean="0">
                <a:latin typeface="Myriad Pro"/>
                <a:cs typeface="Myriad Pro"/>
              </a:rPr>
              <a:t>tot</a:t>
            </a:r>
            <a:r>
              <a:rPr lang="en-US" sz="2800" dirty="0" smtClean="0">
                <a:latin typeface="Myriad Pro"/>
                <a:cs typeface="Myriad Pro"/>
              </a:rPr>
              <a:t>]</a:t>
            </a:r>
            <a:endParaRPr lang="en-US" sz="2800" dirty="0">
              <a:latin typeface="Myriad Pro"/>
              <a:cs typeface="Myriad Pro"/>
            </a:endParaRPr>
          </a:p>
        </p:txBody>
      </p:sp>
      <p:pic>
        <p:nvPicPr>
          <p:cNvPr id="13" name="Picture 12"/>
          <p:cNvPicPr>
            <a:picLocks noChangeAspect="1"/>
          </p:cNvPicPr>
          <p:nvPr/>
        </p:nvPicPr>
        <p:blipFill>
          <a:blip r:embed="rId3"/>
          <a:stretch>
            <a:fillRect/>
          </a:stretch>
        </p:blipFill>
        <p:spPr>
          <a:xfrm>
            <a:off x="5164606" y="4121235"/>
            <a:ext cx="3483118" cy="2072456"/>
          </a:xfrm>
          <a:prstGeom prst="rect">
            <a:avLst/>
          </a:prstGeom>
        </p:spPr>
      </p:pic>
    </p:spTree>
    <p:extLst>
      <p:ext uri="{BB962C8B-B14F-4D97-AF65-F5344CB8AC3E}">
        <p14:creationId xmlns:p14="http://schemas.microsoft.com/office/powerpoint/2010/main" val="667500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Today’s Outline</a:t>
            </a:r>
            <a:endParaRPr lang="en-US" dirty="0">
              <a:latin typeface="Myriad Pro"/>
              <a:cs typeface="Myriad Pro"/>
            </a:endParaRPr>
          </a:p>
        </p:txBody>
      </p:sp>
      <p:sp>
        <p:nvSpPr>
          <p:cNvPr id="3" name="Content Placeholder 2"/>
          <p:cNvSpPr>
            <a:spLocks noGrp="1"/>
          </p:cNvSpPr>
          <p:nvPr>
            <p:ph idx="1"/>
          </p:nvPr>
        </p:nvSpPr>
        <p:spPr>
          <a:xfrm>
            <a:off x="457200" y="1285566"/>
            <a:ext cx="8229600" cy="5257800"/>
          </a:xfrm>
        </p:spPr>
        <p:txBody>
          <a:bodyPr>
            <a:noAutofit/>
          </a:bodyPr>
          <a:lstStyle/>
          <a:p>
            <a:pPr marL="0" indent="0">
              <a:buNone/>
            </a:pPr>
            <a:r>
              <a:rPr lang="en-US" sz="2800" b="1" dirty="0" smtClean="0">
                <a:latin typeface="Myriad Pro"/>
                <a:cs typeface="Myriad Pro"/>
              </a:rPr>
              <a:t>Signaling systems</a:t>
            </a:r>
          </a:p>
          <a:p>
            <a:pPr lvl="1"/>
            <a:r>
              <a:rPr lang="en-US" dirty="0" smtClean="0">
                <a:latin typeface="Myriad Pro"/>
                <a:cs typeface="Myriad Pro"/>
              </a:rPr>
              <a:t>MAP kinase cascades</a:t>
            </a:r>
          </a:p>
          <a:p>
            <a:pPr lvl="1"/>
            <a:r>
              <a:rPr lang="en-US" dirty="0" smtClean="0">
                <a:latin typeface="Myriad Pro"/>
                <a:cs typeface="Myriad Pro"/>
              </a:rPr>
              <a:t>Amplification</a:t>
            </a:r>
          </a:p>
          <a:p>
            <a:pPr marL="0" indent="0">
              <a:buNone/>
            </a:pPr>
            <a:r>
              <a:rPr lang="en-US" sz="2800" b="1" dirty="0" smtClean="0">
                <a:latin typeface="Myriad Pro"/>
                <a:cs typeface="Myriad Pro"/>
              </a:rPr>
              <a:t>Zero-order </a:t>
            </a:r>
            <a:r>
              <a:rPr lang="en-US" sz="2800" b="1" dirty="0" err="1" smtClean="0">
                <a:latin typeface="Myriad Pro"/>
                <a:cs typeface="Myriad Pro"/>
              </a:rPr>
              <a:t>ultrasensitivity</a:t>
            </a:r>
            <a:endParaRPr lang="en-US" sz="2800" b="1" dirty="0" smtClean="0">
              <a:latin typeface="Myriad Pro"/>
              <a:cs typeface="Myriad Pro"/>
            </a:endParaRPr>
          </a:p>
          <a:p>
            <a:pPr lvl="1"/>
            <a:r>
              <a:rPr lang="en-US" dirty="0" smtClean="0">
                <a:latin typeface="Myriad Pro"/>
                <a:cs typeface="Myriad Pro"/>
              </a:rPr>
              <a:t>Meet the players, </a:t>
            </a:r>
            <a:r>
              <a:rPr lang="en-US" dirty="0" err="1" smtClean="0">
                <a:latin typeface="Myriad Pro"/>
                <a:cs typeface="Myriad Pro"/>
              </a:rPr>
              <a:t>Koshland</a:t>
            </a:r>
            <a:r>
              <a:rPr lang="en-US" dirty="0" smtClean="0">
                <a:latin typeface="Myriad Pro"/>
                <a:cs typeface="Myriad Pro"/>
              </a:rPr>
              <a:t> and </a:t>
            </a:r>
            <a:r>
              <a:rPr lang="en-US" dirty="0" err="1" smtClean="0">
                <a:latin typeface="Myriad Pro"/>
                <a:cs typeface="Myriad Pro"/>
              </a:rPr>
              <a:t>Goldbeter</a:t>
            </a:r>
            <a:endParaRPr lang="en-US" dirty="0" smtClean="0">
              <a:latin typeface="Myriad Pro"/>
              <a:cs typeface="Myriad Pro"/>
            </a:endParaRPr>
          </a:p>
          <a:p>
            <a:pPr lvl="1"/>
            <a:r>
              <a:rPr lang="en-US" dirty="0" smtClean="0">
                <a:latin typeface="Myriad Pro"/>
                <a:cs typeface="Myriad Pro"/>
              </a:rPr>
              <a:t>Sharp transitions in kinase/phosphatase loops</a:t>
            </a:r>
          </a:p>
          <a:p>
            <a:pPr lvl="1"/>
            <a:r>
              <a:rPr lang="en-US" dirty="0" smtClean="0">
                <a:latin typeface="Myriad Pro"/>
                <a:cs typeface="Myriad Pro"/>
              </a:rPr>
              <a:t>Dynamics</a:t>
            </a:r>
          </a:p>
          <a:p>
            <a:pPr marL="0" indent="0">
              <a:buNone/>
            </a:pPr>
            <a:r>
              <a:rPr lang="en-US" sz="2800" b="1" dirty="0" smtClean="0">
                <a:latin typeface="Myriad Pro"/>
                <a:cs typeface="Myriad Pro"/>
              </a:rPr>
              <a:t>Background info for discussion paper 2</a:t>
            </a:r>
          </a:p>
          <a:p>
            <a:pPr lvl="1"/>
            <a:r>
              <a:rPr lang="en-US" dirty="0" smtClean="0">
                <a:latin typeface="Myriad Pro"/>
                <a:cs typeface="Myriad Pro"/>
              </a:rPr>
              <a:t>Fruit fly (</a:t>
            </a:r>
            <a:r>
              <a:rPr lang="en-US" i="1" dirty="0" smtClean="0">
                <a:latin typeface="Myriad Pro"/>
                <a:cs typeface="Myriad Pro"/>
              </a:rPr>
              <a:t>Drosophila melanogaster</a:t>
            </a:r>
            <a:r>
              <a:rPr lang="en-US" dirty="0" smtClean="0">
                <a:latin typeface="Myriad Pro"/>
                <a:cs typeface="Myriad Pro"/>
              </a:rPr>
              <a:t>) development</a:t>
            </a:r>
          </a:p>
          <a:p>
            <a:pPr lvl="1"/>
            <a:r>
              <a:rPr lang="en-US" dirty="0" smtClean="0">
                <a:latin typeface="Myriad Pro"/>
                <a:cs typeface="Myriad Pro"/>
              </a:rPr>
              <a:t>Searching for the source of a sharp boundary</a:t>
            </a:r>
            <a:endParaRPr lang="en-US" dirty="0">
              <a:latin typeface="Myriad Pro"/>
              <a:cs typeface="Myriad Pro"/>
            </a:endParaRPr>
          </a:p>
        </p:txBody>
      </p:sp>
    </p:spTree>
    <p:extLst>
      <p:ext uri="{BB962C8B-B14F-4D97-AF65-F5344CB8AC3E}">
        <p14:creationId xmlns:p14="http://schemas.microsoft.com/office/powerpoint/2010/main" val="272176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yriad Pro"/>
                <a:cs typeface="Myriad Pro"/>
              </a:rPr>
              <a:t>A kinase/phosphatase loop</a:t>
            </a:r>
            <a:endParaRPr lang="en-US" dirty="0"/>
          </a:p>
        </p:txBody>
      </p:sp>
      <p:sp>
        <p:nvSpPr>
          <p:cNvPr id="4" name="TextBox 3"/>
          <p:cNvSpPr txBox="1"/>
          <p:nvPr/>
        </p:nvSpPr>
        <p:spPr>
          <a:xfrm>
            <a:off x="896577" y="2334436"/>
            <a:ext cx="634942" cy="584776"/>
          </a:xfrm>
          <a:prstGeom prst="rect">
            <a:avLst/>
          </a:prstGeom>
          <a:noFill/>
        </p:spPr>
        <p:txBody>
          <a:bodyPr wrap="square" rtlCol="0">
            <a:spAutoFit/>
          </a:bodyPr>
          <a:lstStyle/>
          <a:p>
            <a:r>
              <a:rPr lang="en-US" sz="3200" dirty="0">
                <a:latin typeface="Myriad Pro"/>
                <a:cs typeface="Myriad Pro"/>
              </a:rPr>
              <a:t>W</a:t>
            </a:r>
          </a:p>
        </p:txBody>
      </p:sp>
      <p:sp>
        <p:nvSpPr>
          <p:cNvPr id="5" name="TextBox 4"/>
          <p:cNvSpPr txBox="1"/>
          <p:nvPr/>
        </p:nvSpPr>
        <p:spPr>
          <a:xfrm>
            <a:off x="2536078" y="2334436"/>
            <a:ext cx="833430" cy="584776"/>
          </a:xfrm>
          <a:prstGeom prst="rect">
            <a:avLst/>
          </a:prstGeom>
          <a:noFill/>
        </p:spPr>
        <p:txBody>
          <a:bodyPr wrap="square" rtlCol="0">
            <a:spAutoFit/>
          </a:bodyPr>
          <a:lstStyle/>
          <a:p>
            <a:r>
              <a:rPr lang="en-US" sz="3200" dirty="0" smtClean="0">
                <a:latin typeface="Myriad Pro"/>
                <a:cs typeface="Myriad Pro"/>
              </a:rPr>
              <a:t>W*</a:t>
            </a:r>
            <a:endParaRPr lang="en-US" sz="3200" dirty="0">
              <a:latin typeface="Myriad Pro"/>
              <a:cs typeface="Myriad Pro"/>
            </a:endParaRPr>
          </a:p>
        </p:txBody>
      </p:sp>
      <p:sp>
        <p:nvSpPr>
          <p:cNvPr id="6" name="Arc 5"/>
          <p:cNvSpPr/>
          <p:nvPr/>
        </p:nvSpPr>
        <p:spPr>
          <a:xfrm rot="18941332">
            <a:off x="1193474" y="1933359"/>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Arc 6"/>
          <p:cNvSpPr/>
          <p:nvPr/>
        </p:nvSpPr>
        <p:spPr>
          <a:xfrm rot="8137462">
            <a:off x="1175975" y="1751529"/>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TextBox 7"/>
          <p:cNvSpPr txBox="1"/>
          <p:nvPr/>
        </p:nvSpPr>
        <p:spPr>
          <a:xfrm>
            <a:off x="1617083" y="1343288"/>
            <a:ext cx="634942" cy="584776"/>
          </a:xfrm>
          <a:prstGeom prst="rect">
            <a:avLst/>
          </a:prstGeom>
          <a:noFill/>
        </p:spPr>
        <p:txBody>
          <a:bodyPr wrap="square" rtlCol="0">
            <a:spAutoFit/>
          </a:bodyPr>
          <a:lstStyle/>
          <a:p>
            <a:pPr algn="ctr"/>
            <a:r>
              <a:rPr lang="en-US" sz="3200" dirty="0">
                <a:latin typeface="Myriad Pro"/>
                <a:cs typeface="Myriad Pro"/>
              </a:rPr>
              <a:t>K</a:t>
            </a:r>
          </a:p>
        </p:txBody>
      </p:sp>
      <p:sp>
        <p:nvSpPr>
          <p:cNvPr id="9" name="TextBox 8"/>
          <p:cNvSpPr txBox="1"/>
          <p:nvPr/>
        </p:nvSpPr>
        <p:spPr>
          <a:xfrm>
            <a:off x="1685938" y="3380842"/>
            <a:ext cx="634942" cy="584776"/>
          </a:xfrm>
          <a:prstGeom prst="rect">
            <a:avLst/>
          </a:prstGeom>
          <a:noFill/>
        </p:spPr>
        <p:txBody>
          <a:bodyPr wrap="square" rtlCol="0">
            <a:spAutoFit/>
          </a:bodyPr>
          <a:lstStyle/>
          <a:p>
            <a:pPr algn="ctr"/>
            <a:r>
              <a:rPr lang="en-US" sz="3200" dirty="0" smtClean="0">
                <a:latin typeface="Myriad Pro"/>
                <a:cs typeface="Myriad Pro"/>
              </a:rPr>
              <a:t>P</a:t>
            </a:r>
            <a:endParaRPr lang="en-US" sz="3200" dirty="0">
              <a:latin typeface="Myriad Pro"/>
              <a:cs typeface="Myriad Pro"/>
            </a:endParaRPr>
          </a:p>
        </p:txBody>
      </p:sp>
      <p:pic>
        <p:nvPicPr>
          <p:cNvPr id="10" name="Picture 9"/>
          <p:cNvPicPr>
            <a:picLocks noChangeAspect="1"/>
          </p:cNvPicPr>
          <p:nvPr/>
        </p:nvPicPr>
        <p:blipFill>
          <a:blip r:embed="rId2"/>
          <a:stretch>
            <a:fillRect/>
          </a:stretch>
        </p:blipFill>
        <p:spPr>
          <a:xfrm>
            <a:off x="3792942" y="1809006"/>
            <a:ext cx="4690657" cy="1877783"/>
          </a:xfrm>
          <a:prstGeom prst="rect">
            <a:avLst/>
          </a:prstGeom>
        </p:spPr>
      </p:pic>
      <p:sp>
        <p:nvSpPr>
          <p:cNvPr id="11" name="Content Placeholder 12"/>
          <p:cNvSpPr>
            <a:spLocks noGrp="1"/>
          </p:cNvSpPr>
          <p:nvPr>
            <p:ph idx="1"/>
          </p:nvPr>
        </p:nvSpPr>
        <p:spPr>
          <a:xfrm>
            <a:off x="490618" y="4199561"/>
            <a:ext cx="8229600" cy="2334653"/>
          </a:xfrm>
        </p:spPr>
        <p:txBody>
          <a:bodyPr>
            <a:normAutofit fontScale="77500" lnSpcReduction="20000"/>
          </a:bodyPr>
          <a:lstStyle/>
          <a:p>
            <a:pPr marL="0" indent="0">
              <a:buNone/>
            </a:pPr>
            <a:r>
              <a:rPr lang="en-US" dirty="0" smtClean="0">
                <a:latin typeface="Myriad Pro"/>
                <a:cs typeface="Myriad Pro"/>
              </a:rPr>
              <a:t>Our approach:</a:t>
            </a:r>
          </a:p>
          <a:p>
            <a:r>
              <a:rPr lang="en-US" dirty="0" smtClean="0">
                <a:latin typeface="Myriad Pro"/>
                <a:cs typeface="Myriad Pro"/>
              </a:rPr>
              <a:t>Assume [W] and [W*] are at steady-state</a:t>
            </a:r>
          </a:p>
          <a:p>
            <a:pPr lvl="1"/>
            <a:r>
              <a:rPr lang="en-US" dirty="0" smtClean="0">
                <a:latin typeface="Myriad Pro"/>
                <a:cs typeface="Myriad Pro"/>
              </a:rPr>
              <a:t>i.e., </a:t>
            </a:r>
            <a:r>
              <a:rPr lang="en-US" dirty="0" err="1" smtClean="0">
                <a:latin typeface="Myriad Pro"/>
                <a:cs typeface="Myriad Pro"/>
              </a:rPr>
              <a:t>c</a:t>
            </a:r>
            <a:r>
              <a:rPr lang="en-US" baseline="-25000" dirty="0" err="1" smtClean="0">
                <a:latin typeface="Myriad Pro"/>
                <a:cs typeface="Myriad Pro"/>
              </a:rPr>
              <a:t>k</a:t>
            </a:r>
            <a:r>
              <a:rPr lang="en-US" dirty="0" smtClean="0">
                <a:latin typeface="Myriad Pro"/>
                <a:cs typeface="Myriad Pro"/>
              </a:rPr>
              <a:t> [WK] = </a:t>
            </a:r>
            <a:r>
              <a:rPr lang="en-US" dirty="0" err="1" smtClean="0">
                <a:latin typeface="Myriad Pro"/>
                <a:cs typeface="Myriad Pro"/>
              </a:rPr>
              <a:t>c</a:t>
            </a:r>
            <a:r>
              <a:rPr lang="en-US" baseline="-25000" dirty="0" err="1" smtClean="0">
                <a:latin typeface="Myriad Pro"/>
                <a:cs typeface="Myriad Pro"/>
              </a:rPr>
              <a:t>p</a:t>
            </a:r>
            <a:r>
              <a:rPr lang="en-US" dirty="0" smtClean="0">
                <a:latin typeface="Myriad Pro"/>
                <a:cs typeface="Myriad Pro"/>
              </a:rPr>
              <a:t> [W*P]</a:t>
            </a:r>
          </a:p>
          <a:p>
            <a:r>
              <a:rPr lang="en-US" dirty="0" smtClean="0">
                <a:latin typeface="Myriad Pro"/>
                <a:cs typeface="Myriad Pro"/>
              </a:rPr>
              <a:t>Find expressions for [WK] and [W*P]</a:t>
            </a:r>
          </a:p>
          <a:p>
            <a:r>
              <a:rPr lang="en-US" dirty="0" smtClean="0">
                <a:latin typeface="Myriad Pro"/>
                <a:cs typeface="Myriad Pro"/>
              </a:rPr>
              <a:t>Rearrange to find the fraction of W in the modified state,</a:t>
            </a:r>
          </a:p>
          <a:p>
            <a:pPr marL="0" indent="0">
              <a:buNone/>
            </a:pPr>
            <a:r>
              <a:rPr lang="en-US" dirty="0">
                <a:latin typeface="Myriad Pro"/>
                <a:cs typeface="Myriad Pro"/>
              </a:rPr>
              <a:t>	</a:t>
            </a:r>
            <a:r>
              <a:rPr lang="en-US" dirty="0" smtClean="0">
                <a:latin typeface="Myriad Pro"/>
                <a:cs typeface="Myriad Pro"/>
              </a:rPr>
              <a:t>f = [W*]/[</a:t>
            </a:r>
            <a:r>
              <a:rPr lang="en-US" dirty="0" err="1" smtClean="0">
                <a:latin typeface="Myriad Pro"/>
                <a:cs typeface="Myriad Pro"/>
              </a:rPr>
              <a:t>W</a:t>
            </a:r>
            <a:r>
              <a:rPr lang="en-US" baseline="-25000" dirty="0" err="1" smtClean="0">
                <a:latin typeface="Myriad Pro"/>
                <a:cs typeface="Myriad Pro"/>
              </a:rPr>
              <a:t>total</a:t>
            </a:r>
            <a:r>
              <a:rPr lang="en-US" dirty="0" smtClean="0">
                <a:latin typeface="Myriad Pro"/>
                <a:cs typeface="Myriad Pro"/>
              </a:rPr>
              <a:t>]</a:t>
            </a:r>
          </a:p>
        </p:txBody>
      </p:sp>
    </p:spTree>
    <p:extLst>
      <p:ext uri="{BB962C8B-B14F-4D97-AF65-F5344CB8AC3E}">
        <p14:creationId xmlns:p14="http://schemas.microsoft.com/office/powerpoint/2010/main" val="2573579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yriad Pro"/>
                <a:cs typeface="Myriad Pro"/>
              </a:rPr>
              <a:t>Find expressions for [WK] and [W*P] like we did for </a:t>
            </a:r>
            <a:r>
              <a:rPr lang="en-US" sz="3600" dirty="0" err="1" smtClean="0">
                <a:latin typeface="Myriad Pro"/>
                <a:cs typeface="Myriad Pro"/>
              </a:rPr>
              <a:t>Michaelis-Menten</a:t>
            </a:r>
            <a:r>
              <a:rPr lang="en-US" sz="3600" dirty="0" smtClean="0">
                <a:latin typeface="Myriad Pro"/>
                <a:cs typeface="Myriad Pro"/>
              </a:rPr>
              <a:t> kinetics</a:t>
            </a:r>
            <a:endParaRPr lang="en-US" sz="3600" dirty="0"/>
          </a:p>
        </p:txBody>
      </p:sp>
      <p:pic>
        <p:nvPicPr>
          <p:cNvPr id="10" name="Picture 9"/>
          <p:cNvPicPr>
            <a:picLocks noChangeAspect="1"/>
          </p:cNvPicPr>
          <p:nvPr/>
        </p:nvPicPr>
        <p:blipFill rotWithShape="1">
          <a:blip r:embed="rId2"/>
          <a:srcRect b="51145"/>
          <a:stretch/>
        </p:blipFill>
        <p:spPr>
          <a:xfrm>
            <a:off x="2354927" y="1827680"/>
            <a:ext cx="4690657" cy="917387"/>
          </a:xfrm>
          <a:prstGeom prst="rect">
            <a:avLst/>
          </a:prstGeom>
        </p:spPr>
      </p:pic>
      <p:pic>
        <p:nvPicPr>
          <p:cNvPr id="12" name="Picture 11"/>
          <p:cNvPicPr>
            <a:picLocks noChangeAspect="1"/>
          </p:cNvPicPr>
          <p:nvPr/>
        </p:nvPicPr>
        <p:blipFill>
          <a:blip r:embed="rId3"/>
          <a:stretch>
            <a:fillRect/>
          </a:stretch>
        </p:blipFill>
        <p:spPr>
          <a:xfrm>
            <a:off x="569953" y="3025176"/>
            <a:ext cx="8116847" cy="2807659"/>
          </a:xfrm>
          <a:prstGeom prst="rect">
            <a:avLst/>
          </a:prstGeom>
        </p:spPr>
      </p:pic>
      <p:sp>
        <p:nvSpPr>
          <p:cNvPr id="13" name="Rectangle 12"/>
          <p:cNvSpPr/>
          <p:nvPr/>
        </p:nvSpPr>
        <p:spPr>
          <a:xfrm>
            <a:off x="2054307" y="4108264"/>
            <a:ext cx="6632493" cy="78430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2054307" y="5067204"/>
            <a:ext cx="6632493" cy="78430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66380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yriad Pro"/>
                <a:cs typeface="Myriad Pro"/>
              </a:rPr>
              <a:t>Find expressions for [WK] and [W*P] like we did for </a:t>
            </a:r>
            <a:r>
              <a:rPr lang="en-US" sz="3600" dirty="0" err="1" smtClean="0">
                <a:latin typeface="Myriad Pro"/>
                <a:cs typeface="Myriad Pro"/>
              </a:rPr>
              <a:t>Michaelis-Menten</a:t>
            </a:r>
            <a:r>
              <a:rPr lang="en-US" sz="3600" dirty="0" smtClean="0">
                <a:latin typeface="Myriad Pro"/>
                <a:cs typeface="Myriad Pro"/>
              </a:rPr>
              <a:t> kinetics</a:t>
            </a:r>
            <a:endParaRPr lang="en-US" sz="3600" dirty="0"/>
          </a:p>
        </p:txBody>
      </p:sp>
      <p:pic>
        <p:nvPicPr>
          <p:cNvPr id="10" name="Picture 9"/>
          <p:cNvPicPr>
            <a:picLocks noChangeAspect="1"/>
          </p:cNvPicPr>
          <p:nvPr/>
        </p:nvPicPr>
        <p:blipFill rotWithShape="1">
          <a:blip r:embed="rId2"/>
          <a:srcRect b="51145"/>
          <a:stretch/>
        </p:blipFill>
        <p:spPr>
          <a:xfrm>
            <a:off x="2354927" y="1827680"/>
            <a:ext cx="4690657" cy="917387"/>
          </a:xfrm>
          <a:prstGeom prst="rect">
            <a:avLst/>
          </a:prstGeom>
        </p:spPr>
      </p:pic>
      <p:pic>
        <p:nvPicPr>
          <p:cNvPr id="3" name="Picture 2"/>
          <p:cNvPicPr>
            <a:picLocks noChangeAspect="1"/>
          </p:cNvPicPr>
          <p:nvPr/>
        </p:nvPicPr>
        <p:blipFill>
          <a:blip r:embed="rId3"/>
          <a:stretch>
            <a:fillRect/>
          </a:stretch>
        </p:blipFill>
        <p:spPr>
          <a:xfrm>
            <a:off x="402492" y="3467973"/>
            <a:ext cx="8284308" cy="1920204"/>
          </a:xfrm>
          <a:prstGeom prst="rect">
            <a:avLst/>
          </a:prstGeom>
        </p:spPr>
      </p:pic>
      <p:sp>
        <p:nvSpPr>
          <p:cNvPr id="14" name="Rectangle 13"/>
          <p:cNvSpPr/>
          <p:nvPr/>
        </p:nvSpPr>
        <p:spPr>
          <a:xfrm>
            <a:off x="652585" y="4556738"/>
            <a:ext cx="3958492" cy="1007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4611077" y="4415547"/>
            <a:ext cx="4271108" cy="1007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p:cNvPicPr>
            <a:picLocks noChangeAspect="1"/>
          </p:cNvPicPr>
          <p:nvPr/>
        </p:nvPicPr>
        <p:blipFill>
          <a:blip r:embed="rId4"/>
          <a:stretch>
            <a:fillRect/>
          </a:stretch>
        </p:blipFill>
        <p:spPr>
          <a:xfrm>
            <a:off x="3104536" y="5683720"/>
            <a:ext cx="3229044" cy="872715"/>
          </a:xfrm>
          <a:prstGeom prst="rect">
            <a:avLst/>
          </a:prstGeom>
        </p:spPr>
      </p:pic>
      <p:pic>
        <p:nvPicPr>
          <p:cNvPr id="5" name="Picture 4"/>
          <p:cNvPicPr>
            <a:picLocks noChangeAspect="1"/>
          </p:cNvPicPr>
          <p:nvPr/>
        </p:nvPicPr>
        <p:blipFill>
          <a:blip r:embed="rId5"/>
          <a:stretch>
            <a:fillRect/>
          </a:stretch>
        </p:blipFill>
        <p:spPr>
          <a:xfrm>
            <a:off x="7014497" y="5665158"/>
            <a:ext cx="1689893" cy="896516"/>
          </a:xfrm>
          <a:prstGeom prst="rect">
            <a:avLst/>
          </a:prstGeom>
        </p:spPr>
      </p:pic>
      <p:sp>
        <p:nvSpPr>
          <p:cNvPr id="6" name="TextBox 5"/>
          <p:cNvSpPr txBox="1"/>
          <p:nvPr/>
        </p:nvSpPr>
        <p:spPr>
          <a:xfrm>
            <a:off x="457200" y="2884435"/>
            <a:ext cx="3927230" cy="461665"/>
          </a:xfrm>
          <a:prstGeom prst="rect">
            <a:avLst/>
          </a:prstGeom>
          <a:noFill/>
        </p:spPr>
        <p:txBody>
          <a:bodyPr wrap="square" rtlCol="0">
            <a:spAutoFit/>
          </a:bodyPr>
          <a:lstStyle/>
          <a:p>
            <a:r>
              <a:rPr lang="en-US" sz="2400" dirty="0" smtClean="0">
                <a:latin typeface="Myriad Pro"/>
                <a:cs typeface="Myriad Pro"/>
              </a:rPr>
              <a:t>When [WK]</a:t>
            </a:r>
            <a:r>
              <a:rPr lang="en-US" sz="2400" dirty="0">
                <a:latin typeface="Myriad Pro"/>
                <a:cs typeface="Myriad Pro"/>
              </a:rPr>
              <a:t> </a:t>
            </a:r>
            <a:r>
              <a:rPr lang="en-US" sz="2400" dirty="0" smtClean="0">
                <a:latin typeface="Myriad Pro"/>
                <a:cs typeface="Myriad Pro"/>
              </a:rPr>
              <a:t>is at steady-state,</a:t>
            </a:r>
            <a:endParaRPr lang="en-US" sz="2400" dirty="0">
              <a:latin typeface="Myriad Pro"/>
              <a:cs typeface="Myriad Pro"/>
            </a:endParaRPr>
          </a:p>
        </p:txBody>
      </p:sp>
    </p:spTree>
    <p:extLst>
      <p:ext uri="{BB962C8B-B14F-4D97-AF65-F5344CB8AC3E}">
        <p14:creationId xmlns:p14="http://schemas.microsoft.com/office/powerpoint/2010/main" val="1140596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yriad Pro"/>
                <a:cs typeface="Myriad Pro"/>
              </a:rPr>
              <a:t>Assume [W] and [W*] are</a:t>
            </a:r>
            <a:br>
              <a:rPr lang="en-US" sz="3600" dirty="0" smtClean="0">
                <a:latin typeface="Myriad Pro"/>
                <a:cs typeface="Myriad Pro"/>
              </a:rPr>
            </a:br>
            <a:r>
              <a:rPr lang="en-US" sz="3600" dirty="0" smtClean="0">
                <a:latin typeface="Myriad Pro"/>
                <a:cs typeface="Myriad Pro"/>
              </a:rPr>
              <a:t>also at steady-state</a:t>
            </a:r>
            <a:endParaRPr lang="en-US" sz="3600" dirty="0"/>
          </a:p>
        </p:txBody>
      </p:sp>
      <p:sp>
        <p:nvSpPr>
          <p:cNvPr id="11" name="TextBox 10"/>
          <p:cNvSpPr txBox="1"/>
          <p:nvPr/>
        </p:nvSpPr>
        <p:spPr>
          <a:xfrm>
            <a:off x="965448" y="2665900"/>
            <a:ext cx="634942" cy="584776"/>
          </a:xfrm>
          <a:prstGeom prst="rect">
            <a:avLst/>
          </a:prstGeom>
          <a:noFill/>
        </p:spPr>
        <p:txBody>
          <a:bodyPr wrap="square" rtlCol="0">
            <a:spAutoFit/>
          </a:bodyPr>
          <a:lstStyle/>
          <a:p>
            <a:r>
              <a:rPr lang="en-US" sz="3200" dirty="0">
                <a:latin typeface="Myriad Pro"/>
                <a:cs typeface="Myriad Pro"/>
              </a:rPr>
              <a:t>W</a:t>
            </a:r>
          </a:p>
        </p:txBody>
      </p:sp>
      <p:sp>
        <p:nvSpPr>
          <p:cNvPr id="12" name="TextBox 11"/>
          <p:cNvSpPr txBox="1"/>
          <p:nvPr/>
        </p:nvSpPr>
        <p:spPr>
          <a:xfrm>
            <a:off x="2575383" y="2674569"/>
            <a:ext cx="833430" cy="584776"/>
          </a:xfrm>
          <a:prstGeom prst="rect">
            <a:avLst/>
          </a:prstGeom>
          <a:noFill/>
        </p:spPr>
        <p:txBody>
          <a:bodyPr wrap="square" rtlCol="0">
            <a:spAutoFit/>
          </a:bodyPr>
          <a:lstStyle/>
          <a:p>
            <a:r>
              <a:rPr lang="en-US" sz="3200" dirty="0" smtClean="0">
                <a:latin typeface="Myriad Pro"/>
                <a:cs typeface="Myriad Pro"/>
              </a:rPr>
              <a:t>W*</a:t>
            </a:r>
            <a:endParaRPr lang="en-US" sz="3200" dirty="0">
              <a:latin typeface="Myriad Pro"/>
              <a:cs typeface="Myriad Pro"/>
            </a:endParaRPr>
          </a:p>
        </p:txBody>
      </p:sp>
      <p:sp>
        <p:nvSpPr>
          <p:cNvPr id="13" name="Arc 12"/>
          <p:cNvSpPr/>
          <p:nvPr/>
        </p:nvSpPr>
        <p:spPr>
          <a:xfrm rot="18941332">
            <a:off x="1262345" y="2264823"/>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Arc 14"/>
          <p:cNvSpPr/>
          <p:nvPr/>
        </p:nvSpPr>
        <p:spPr>
          <a:xfrm rot="8137462">
            <a:off x="1244846" y="2082993"/>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TextBox 15"/>
          <p:cNvSpPr txBox="1"/>
          <p:nvPr/>
        </p:nvSpPr>
        <p:spPr>
          <a:xfrm>
            <a:off x="1283550" y="1674752"/>
            <a:ext cx="1527479" cy="584776"/>
          </a:xfrm>
          <a:prstGeom prst="rect">
            <a:avLst/>
          </a:prstGeom>
          <a:noFill/>
        </p:spPr>
        <p:txBody>
          <a:bodyPr wrap="square" rtlCol="0">
            <a:spAutoFit/>
          </a:bodyPr>
          <a:lstStyle/>
          <a:p>
            <a:pPr algn="ctr"/>
            <a:r>
              <a:rPr lang="en-US" sz="3200" dirty="0" smtClean="0">
                <a:latin typeface="Myriad Pro"/>
                <a:cs typeface="Myriad Pro"/>
              </a:rPr>
              <a:t>Kinase</a:t>
            </a:r>
            <a:endParaRPr lang="en-US" sz="3200" dirty="0">
              <a:latin typeface="Myriad Pro"/>
              <a:cs typeface="Myriad Pro"/>
            </a:endParaRPr>
          </a:p>
        </p:txBody>
      </p:sp>
      <p:sp>
        <p:nvSpPr>
          <p:cNvPr id="17" name="TextBox 16"/>
          <p:cNvSpPr txBox="1"/>
          <p:nvPr/>
        </p:nvSpPr>
        <p:spPr>
          <a:xfrm>
            <a:off x="867498" y="3712306"/>
            <a:ext cx="2404549" cy="584776"/>
          </a:xfrm>
          <a:prstGeom prst="rect">
            <a:avLst/>
          </a:prstGeom>
          <a:noFill/>
        </p:spPr>
        <p:txBody>
          <a:bodyPr wrap="square" rtlCol="0">
            <a:spAutoFit/>
          </a:bodyPr>
          <a:lstStyle/>
          <a:p>
            <a:pPr algn="ctr"/>
            <a:r>
              <a:rPr lang="en-US" sz="3200" dirty="0" smtClean="0">
                <a:latin typeface="Myriad Pro"/>
                <a:cs typeface="Myriad Pro"/>
              </a:rPr>
              <a:t>Phosphatase</a:t>
            </a:r>
            <a:endParaRPr lang="en-US" sz="3200" dirty="0">
              <a:latin typeface="Myriad Pro"/>
              <a:cs typeface="Myriad Pro"/>
            </a:endParaRPr>
          </a:p>
        </p:txBody>
      </p:sp>
      <p:pic>
        <p:nvPicPr>
          <p:cNvPr id="7" name="Picture 6"/>
          <p:cNvPicPr>
            <a:picLocks noChangeAspect="1"/>
          </p:cNvPicPr>
          <p:nvPr/>
        </p:nvPicPr>
        <p:blipFill>
          <a:blip r:embed="rId2"/>
          <a:stretch>
            <a:fillRect/>
          </a:stretch>
        </p:blipFill>
        <p:spPr>
          <a:xfrm>
            <a:off x="3904143" y="4776424"/>
            <a:ext cx="4919430" cy="1648820"/>
          </a:xfrm>
          <a:prstGeom prst="rect">
            <a:avLst/>
          </a:prstGeom>
        </p:spPr>
      </p:pic>
      <p:pic>
        <p:nvPicPr>
          <p:cNvPr id="9" name="Picture 8"/>
          <p:cNvPicPr>
            <a:picLocks noChangeAspect="1"/>
          </p:cNvPicPr>
          <p:nvPr/>
        </p:nvPicPr>
        <p:blipFill>
          <a:blip r:embed="rId3"/>
          <a:stretch>
            <a:fillRect/>
          </a:stretch>
        </p:blipFill>
        <p:spPr>
          <a:xfrm>
            <a:off x="432576" y="4659196"/>
            <a:ext cx="2866824" cy="1852162"/>
          </a:xfrm>
          <a:prstGeom prst="rect">
            <a:avLst/>
          </a:prstGeom>
        </p:spPr>
      </p:pic>
      <p:pic>
        <p:nvPicPr>
          <p:cNvPr id="18" name="Picture 17"/>
          <p:cNvPicPr>
            <a:picLocks noChangeAspect="1"/>
          </p:cNvPicPr>
          <p:nvPr/>
        </p:nvPicPr>
        <p:blipFill>
          <a:blip r:embed="rId4"/>
          <a:stretch>
            <a:fillRect/>
          </a:stretch>
        </p:blipFill>
        <p:spPr>
          <a:xfrm>
            <a:off x="3710877" y="2259528"/>
            <a:ext cx="4690657" cy="1877783"/>
          </a:xfrm>
          <a:prstGeom prst="rect">
            <a:avLst/>
          </a:prstGeom>
        </p:spPr>
      </p:pic>
      <p:sp>
        <p:nvSpPr>
          <p:cNvPr id="19" name="Rectangle 18"/>
          <p:cNvSpPr/>
          <p:nvPr/>
        </p:nvSpPr>
        <p:spPr>
          <a:xfrm>
            <a:off x="3974121" y="5373252"/>
            <a:ext cx="4849451" cy="1007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137103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yriad Pro"/>
                <a:cs typeface="Myriad Pro"/>
              </a:rPr>
              <a:t>Find an implicit expression for the</a:t>
            </a:r>
            <a:br>
              <a:rPr lang="en-US" sz="3600" dirty="0" smtClean="0">
                <a:latin typeface="Myriad Pro"/>
                <a:cs typeface="Myriad Pro"/>
              </a:rPr>
            </a:br>
            <a:r>
              <a:rPr lang="en-US" sz="3600" dirty="0" smtClean="0">
                <a:latin typeface="Myriad Pro"/>
                <a:cs typeface="Myriad Pro"/>
              </a:rPr>
              <a:t>fraction of W in the modified state </a:t>
            </a:r>
            <a:endParaRPr lang="en-US" sz="3600" dirty="0"/>
          </a:p>
        </p:txBody>
      </p:sp>
      <p:pic>
        <p:nvPicPr>
          <p:cNvPr id="3" name="Picture 2"/>
          <p:cNvPicPr>
            <a:picLocks noChangeAspect="1"/>
          </p:cNvPicPr>
          <p:nvPr/>
        </p:nvPicPr>
        <p:blipFill>
          <a:blip r:embed="rId3"/>
          <a:stretch>
            <a:fillRect/>
          </a:stretch>
        </p:blipFill>
        <p:spPr>
          <a:xfrm>
            <a:off x="1148937" y="3184769"/>
            <a:ext cx="3480399" cy="595667"/>
          </a:xfrm>
          <a:prstGeom prst="rect">
            <a:avLst/>
          </a:prstGeom>
        </p:spPr>
      </p:pic>
      <p:pic>
        <p:nvPicPr>
          <p:cNvPr id="4" name="Picture 3"/>
          <p:cNvPicPr>
            <a:picLocks noChangeAspect="1"/>
          </p:cNvPicPr>
          <p:nvPr/>
        </p:nvPicPr>
        <p:blipFill>
          <a:blip r:embed="rId4"/>
          <a:stretch>
            <a:fillRect/>
          </a:stretch>
        </p:blipFill>
        <p:spPr>
          <a:xfrm>
            <a:off x="3441316" y="1676378"/>
            <a:ext cx="2869600" cy="501170"/>
          </a:xfrm>
          <a:prstGeom prst="rect">
            <a:avLst/>
          </a:prstGeom>
        </p:spPr>
      </p:pic>
      <p:pic>
        <p:nvPicPr>
          <p:cNvPr id="5" name="Picture 4"/>
          <p:cNvPicPr>
            <a:picLocks noChangeAspect="1"/>
          </p:cNvPicPr>
          <p:nvPr/>
        </p:nvPicPr>
        <p:blipFill rotWithShape="1">
          <a:blip r:embed="rId5"/>
          <a:srcRect r="36460"/>
          <a:stretch/>
        </p:blipFill>
        <p:spPr>
          <a:xfrm>
            <a:off x="487182" y="4091202"/>
            <a:ext cx="5345436" cy="1172677"/>
          </a:xfrm>
          <a:prstGeom prst="rect">
            <a:avLst/>
          </a:prstGeom>
        </p:spPr>
      </p:pic>
      <p:pic>
        <p:nvPicPr>
          <p:cNvPr id="20" name="Picture 19"/>
          <p:cNvPicPr>
            <a:picLocks noChangeAspect="1"/>
          </p:cNvPicPr>
          <p:nvPr/>
        </p:nvPicPr>
        <p:blipFill rotWithShape="1">
          <a:blip r:embed="rId5"/>
          <a:srcRect l="63369"/>
          <a:stretch/>
        </p:blipFill>
        <p:spPr>
          <a:xfrm>
            <a:off x="2156731" y="5401000"/>
            <a:ext cx="3081630" cy="1172677"/>
          </a:xfrm>
          <a:prstGeom prst="rect">
            <a:avLst/>
          </a:prstGeom>
        </p:spPr>
      </p:pic>
      <p:sp>
        <p:nvSpPr>
          <p:cNvPr id="21" name="Content Placeholder 12"/>
          <p:cNvSpPr>
            <a:spLocks noGrp="1"/>
          </p:cNvSpPr>
          <p:nvPr>
            <p:ph idx="1"/>
          </p:nvPr>
        </p:nvSpPr>
        <p:spPr>
          <a:xfrm>
            <a:off x="1143562" y="2433219"/>
            <a:ext cx="6858000" cy="825159"/>
          </a:xfrm>
        </p:spPr>
        <p:txBody>
          <a:bodyPr>
            <a:normAutofit/>
          </a:bodyPr>
          <a:lstStyle/>
          <a:p>
            <a:pPr marL="0" indent="0">
              <a:buNone/>
            </a:pPr>
            <a:r>
              <a:rPr lang="en-US" sz="2800" dirty="0" smtClean="0">
                <a:latin typeface="Myriad Pro"/>
                <a:cs typeface="Myriad Pro"/>
              </a:rPr>
              <a:t>Assumption:  </a:t>
            </a:r>
            <a:r>
              <a:rPr lang="en-US" sz="2800" dirty="0">
                <a:latin typeface="Myriad Pro"/>
                <a:cs typeface="Myriad Pro"/>
              </a:rPr>
              <a:t>[</a:t>
            </a:r>
            <a:r>
              <a:rPr lang="en-US" sz="2800" dirty="0" err="1">
                <a:latin typeface="Myriad Pro"/>
                <a:cs typeface="Myriad Pro"/>
              </a:rPr>
              <a:t>W</a:t>
            </a:r>
            <a:r>
              <a:rPr lang="en-US" sz="2800" baseline="-25000" dirty="0" err="1">
                <a:latin typeface="Myriad Pro"/>
                <a:cs typeface="Myriad Pro"/>
              </a:rPr>
              <a:t>total</a:t>
            </a:r>
            <a:r>
              <a:rPr lang="en-US" sz="2800" dirty="0">
                <a:latin typeface="Myriad Pro"/>
                <a:cs typeface="Myriad Pro"/>
              </a:rPr>
              <a:t>] &gt;&gt; [</a:t>
            </a:r>
            <a:r>
              <a:rPr lang="en-US" sz="2800" dirty="0" err="1">
                <a:latin typeface="Myriad Pro"/>
                <a:cs typeface="Myriad Pro"/>
              </a:rPr>
              <a:t>K</a:t>
            </a:r>
            <a:r>
              <a:rPr lang="en-US" sz="2800" baseline="-25000" dirty="0" err="1">
                <a:latin typeface="Myriad Pro"/>
                <a:cs typeface="Myriad Pro"/>
              </a:rPr>
              <a:t>total</a:t>
            </a:r>
            <a:r>
              <a:rPr lang="en-US" sz="2800" dirty="0">
                <a:latin typeface="Myriad Pro"/>
                <a:cs typeface="Myriad Pro"/>
              </a:rPr>
              <a:t>], [</a:t>
            </a:r>
            <a:r>
              <a:rPr lang="en-US" sz="2800" dirty="0" err="1">
                <a:latin typeface="Myriad Pro"/>
                <a:cs typeface="Myriad Pro"/>
              </a:rPr>
              <a:t>P</a:t>
            </a:r>
            <a:r>
              <a:rPr lang="en-US" sz="2800" baseline="-25000" dirty="0" err="1">
                <a:latin typeface="Myriad Pro"/>
                <a:cs typeface="Myriad Pro"/>
              </a:rPr>
              <a:t>total</a:t>
            </a:r>
            <a:r>
              <a:rPr lang="en-US" sz="2800" dirty="0">
                <a:latin typeface="Myriad Pro"/>
                <a:cs typeface="Myriad Pro"/>
              </a:rPr>
              <a:t>]</a:t>
            </a:r>
          </a:p>
        </p:txBody>
      </p:sp>
      <p:pic>
        <p:nvPicPr>
          <p:cNvPr id="22" name="Picture 21"/>
          <p:cNvPicPr>
            <a:picLocks noChangeAspect="1"/>
          </p:cNvPicPr>
          <p:nvPr/>
        </p:nvPicPr>
        <p:blipFill>
          <a:blip r:embed="rId6"/>
          <a:stretch>
            <a:fillRect/>
          </a:stretch>
        </p:blipFill>
        <p:spPr>
          <a:xfrm>
            <a:off x="6600020" y="4392271"/>
            <a:ext cx="2301704" cy="2181406"/>
          </a:xfrm>
          <a:prstGeom prst="rect">
            <a:avLst/>
          </a:prstGeom>
        </p:spPr>
      </p:pic>
    </p:spTree>
    <p:extLst>
      <p:ext uri="{BB962C8B-B14F-4D97-AF65-F5344CB8AC3E}">
        <p14:creationId xmlns:p14="http://schemas.microsoft.com/office/powerpoint/2010/main" val="37956275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yriad Pro"/>
                <a:cs typeface="Myriad Pro"/>
              </a:rPr>
              <a:t>W</a:t>
            </a:r>
            <a:r>
              <a:rPr lang="en-US" sz="3600" dirty="0" smtClean="0">
                <a:latin typeface="Myriad Pro"/>
                <a:cs typeface="Myriad Pro"/>
              </a:rPr>
              <a:t>hat do we expect to happen</a:t>
            </a:r>
            <a:br>
              <a:rPr lang="en-US" sz="3600" dirty="0" smtClean="0">
                <a:latin typeface="Myriad Pro"/>
                <a:cs typeface="Myriad Pro"/>
              </a:rPr>
            </a:br>
            <a:r>
              <a:rPr lang="en-US" sz="3600" dirty="0" smtClean="0">
                <a:latin typeface="Myriad Pro"/>
                <a:cs typeface="Myriad Pro"/>
              </a:rPr>
              <a:t>when [</a:t>
            </a:r>
            <a:r>
              <a:rPr lang="en-US" sz="3600" dirty="0" err="1" smtClean="0">
                <a:latin typeface="Myriad Pro"/>
                <a:cs typeface="Myriad Pro"/>
              </a:rPr>
              <a:t>K</a:t>
            </a:r>
            <a:r>
              <a:rPr lang="en-US" sz="3600" baseline="-25000" dirty="0" err="1" smtClean="0">
                <a:latin typeface="Myriad Pro"/>
                <a:cs typeface="Myriad Pro"/>
              </a:rPr>
              <a:t>tot</a:t>
            </a:r>
            <a:r>
              <a:rPr lang="en-US" sz="3600" dirty="0" smtClean="0">
                <a:latin typeface="Myriad Pro"/>
                <a:cs typeface="Myriad Pro"/>
              </a:rPr>
              <a:t>] and [</a:t>
            </a:r>
            <a:r>
              <a:rPr lang="en-US" sz="3600" dirty="0" err="1" smtClean="0">
                <a:latin typeface="Myriad Pro"/>
                <a:cs typeface="Myriad Pro"/>
              </a:rPr>
              <a:t>P</a:t>
            </a:r>
            <a:r>
              <a:rPr lang="en-US" sz="3600" baseline="-25000" dirty="0" err="1" smtClean="0">
                <a:latin typeface="Myriad Pro"/>
                <a:cs typeface="Myriad Pro"/>
              </a:rPr>
              <a:t>tot</a:t>
            </a:r>
            <a:r>
              <a:rPr lang="en-US" sz="3600" dirty="0" smtClean="0">
                <a:latin typeface="Myriad Pro"/>
                <a:cs typeface="Myriad Pro"/>
              </a:rPr>
              <a:t>] are varied?</a:t>
            </a:r>
            <a:endParaRPr lang="en-US" sz="3600" i="1" dirty="0"/>
          </a:p>
        </p:txBody>
      </p:sp>
      <p:sp>
        <p:nvSpPr>
          <p:cNvPr id="9" name="TextBox 8"/>
          <p:cNvSpPr txBox="1"/>
          <p:nvPr/>
        </p:nvSpPr>
        <p:spPr>
          <a:xfrm>
            <a:off x="887296" y="3657048"/>
            <a:ext cx="634942" cy="584776"/>
          </a:xfrm>
          <a:prstGeom prst="rect">
            <a:avLst/>
          </a:prstGeom>
          <a:noFill/>
        </p:spPr>
        <p:txBody>
          <a:bodyPr wrap="square" rtlCol="0">
            <a:spAutoFit/>
          </a:bodyPr>
          <a:lstStyle/>
          <a:p>
            <a:r>
              <a:rPr lang="en-US" sz="3200" dirty="0">
                <a:latin typeface="Myriad Pro"/>
                <a:cs typeface="Myriad Pro"/>
              </a:rPr>
              <a:t>W</a:t>
            </a:r>
          </a:p>
        </p:txBody>
      </p:sp>
      <p:sp>
        <p:nvSpPr>
          <p:cNvPr id="10" name="TextBox 9"/>
          <p:cNvSpPr txBox="1"/>
          <p:nvPr/>
        </p:nvSpPr>
        <p:spPr>
          <a:xfrm>
            <a:off x="2497231" y="3665717"/>
            <a:ext cx="833430" cy="584776"/>
          </a:xfrm>
          <a:prstGeom prst="rect">
            <a:avLst/>
          </a:prstGeom>
          <a:noFill/>
        </p:spPr>
        <p:txBody>
          <a:bodyPr wrap="square" rtlCol="0">
            <a:spAutoFit/>
          </a:bodyPr>
          <a:lstStyle/>
          <a:p>
            <a:r>
              <a:rPr lang="en-US" sz="3200" dirty="0" smtClean="0">
                <a:latin typeface="Myriad Pro"/>
                <a:cs typeface="Myriad Pro"/>
              </a:rPr>
              <a:t>W*</a:t>
            </a:r>
            <a:endParaRPr lang="en-US" sz="3200" dirty="0">
              <a:latin typeface="Myriad Pro"/>
              <a:cs typeface="Myriad Pro"/>
            </a:endParaRPr>
          </a:p>
        </p:txBody>
      </p:sp>
      <p:sp>
        <p:nvSpPr>
          <p:cNvPr id="11" name="Arc 10"/>
          <p:cNvSpPr/>
          <p:nvPr/>
        </p:nvSpPr>
        <p:spPr>
          <a:xfrm rot="18941332">
            <a:off x="1184193" y="3255971"/>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3" name="Arc 12"/>
          <p:cNvSpPr/>
          <p:nvPr/>
        </p:nvSpPr>
        <p:spPr>
          <a:xfrm rot="8137462">
            <a:off x="1166694" y="3074141"/>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TextBox 13"/>
          <p:cNvSpPr txBox="1"/>
          <p:nvPr/>
        </p:nvSpPr>
        <p:spPr>
          <a:xfrm>
            <a:off x="1205398" y="2665900"/>
            <a:ext cx="1527479" cy="584776"/>
          </a:xfrm>
          <a:prstGeom prst="rect">
            <a:avLst/>
          </a:prstGeom>
          <a:noFill/>
        </p:spPr>
        <p:txBody>
          <a:bodyPr wrap="square" rtlCol="0">
            <a:spAutoFit/>
          </a:bodyPr>
          <a:lstStyle/>
          <a:p>
            <a:pPr algn="ctr"/>
            <a:r>
              <a:rPr lang="en-US" sz="3200" dirty="0" smtClean="0">
                <a:latin typeface="Myriad Pro"/>
                <a:cs typeface="Myriad Pro"/>
              </a:rPr>
              <a:t>Kinase</a:t>
            </a:r>
            <a:endParaRPr lang="en-US" sz="3200" dirty="0">
              <a:latin typeface="Myriad Pro"/>
              <a:cs typeface="Myriad Pro"/>
            </a:endParaRPr>
          </a:p>
        </p:txBody>
      </p:sp>
      <p:sp>
        <p:nvSpPr>
          <p:cNvPr id="15" name="TextBox 14"/>
          <p:cNvSpPr txBox="1"/>
          <p:nvPr/>
        </p:nvSpPr>
        <p:spPr>
          <a:xfrm>
            <a:off x="789346" y="4703454"/>
            <a:ext cx="2404549" cy="584776"/>
          </a:xfrm>
          <a:prstGeom prst="rect">
            <a:avLst/>
          </a:prstGeom>
          <a:noFill/>
        </p:spPr>
        <p:txBody>
          <a:bodyPr wrap="square" rtlCol="0">
            <a:spAutoFit/>
          </a:bodyPr>
          <a:lstStyle/>
          <a:p>
            <a:pPr algn="ctr"/>
            <a:r>
              <a:rPr lang="en-US" sz="3200" dirty="0" smtClean="0">
                <a:latin typeface="Myriad Pro"/>
                <a:cs typeface="Myriad Pro"/>
              </a:rPr>
              <a:t>Phosphatase</a:t>
            </a:r>
            <a:endParaRPr lang="en-US" sz="3200" dirty="0">
              <a:latin typeface="Myriad Pro"/>
              <a:cs typeface="Myriad Pro"/>
            </a:endParaRPr>
          </a:p>
        </p:txBody>
      </p:sp>
      <p:pic>
        <p:nvPicPr>
          <p:cNvPr id="4" name="Picture 3" descr="justvaryingenzymerati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6087" y="1898938"/>
            <a:ext cx="5560223" cy="3985143"/>
          </a:xfrm>
          <a:prstGeom prst="rect">
            <a:avLst/>
          </a:prstGeom>
        </p:spPr>
      </p:pic>
    </p:spTree>
    <p:extLst>
      <p:ext uri="{BB962C8B-B14F-4D97-AF65-F5344CB8AC3E}">
        <p14:creationId xmlns:p14="http://schemas.microsoft.com/office/powerpoint/2010/main" val="8299899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yriad Pro"/>
                <a:cs typeface="Myriad Pro"/>
              </a:rPr>
              <a:t>W</a:t>
            </a:r>
            <a:r>
              <a:rPr lang="en-US" sz="3600" dirty="0" smtClean="0">
                <a:latin typeface="Myriad Pro"/>
                <a:cs typeface="Myriad Pro"/>
              </a:rPr>
              <a:t>hat do we expect to happen</a:t>
            </a:r>
            <a:br>
              <a:rPr lang="en-US" sz="3600" dirty="0" smtClean="0">
                <a:latin typeface="Myriad Pro"/>
                <a:cs typeface="Myriad Pro"/>
              </a:rPr>
            </a:br>
            <a:r>
              <a:rPr lang="en-US" sz="3600" dirty="0" smtClean="0">
                <a:latin typeface="Myriad Pro"/>
                <a:cs typeface="Myriad Pro"/>
              </a:rPr>
              <a:t>when K</a:t>
            </a:r>
            <a:r>
              <a:rPr lang="en-US" sz="3600" baseline="-25000" dirty="0" smtClean="0">
                <a:latin typeface="Myriad Pro"/>
                <a:cs typeface="Myriad Pro"/>
              </a:rPr>
              <a:t>1</a:t>
            </a:r>
            <a:r>
              <a:rPr lang="en-US" sz="3600" dirty="0" smtClean="0">
                <a:latin typeface="Myriad Pro"/>
                <a:cs typeface="Myriad Pro"/>
              </a:rPr>
              <a:t> and K</a:t>
            </a:r>
            <a:r>
              <a:rPr lang="en-US" sz="3600" baseline="-25000" dirty="0" smtClean="0">
                <a:latin typeface="Myriad Pro"/>
                <a:cs typeface="Myriad Pro"/>
              </a:rPr>
              <a:t>2</a:t>
            </a:r>
            <a:r>
              <a:rPr lang="en-US" sz="3600" dirty="0" smtClean="0">
                <a:latin typeface="Myriad Pro"/>
                <a:cs typeface="Myriad Pro"/>
              </a:rPr>
              <a:t> are small?</a:t>
            </a:r>
            <a:endParaRPr lang="en-US" sz="3600" i="1" dirty="0"/>
          </a:p>
        </p:txBody>
      </p:sp>
      <p:pic>
        <p:nvPicPr>
          <p:cNvPr id="8" name="Picture 7"/>
          <p:cNvPicPr>
            <a:picLocks noChangeAspect="1"/>
          </p:cNvPicPr>
          <p:nvPr/>
        </p:nvPicPr>
        <p:blipFill>
          <a:blip r:embed="rId3"/>
          <a:stretch>
            <a:fillRect/>
          </a:stretch>
        </p:blipFill>
        <p:spPr>
          <a:xfrm>
            <a:off x="1801274" y="1710714"/>
            <a:ext cx="5556906" cy="1207642"/>
          </a:xfrm>
          <a:prstGeom prst="rect">
            <a:avLst/>
          </a:prstGeom>
        </p:spPr>
      </p:pic>
      <p:pic>
        <p:nvPicPr>
          <p:cNvPr id="12" name="Picture 11"/>
          <p:cNvPicPr>
            <a:picLocks noChangeAspect="1"/>
          </p:cNvPicPr>
          <p:nvPr/>
        </p:nvPicPr>
        <p:blipFill>
          <a:blip r:embed="rId4"/>
          <a:stretch>
            <a:fillRect/>
          </a:stretch>
        </p:blipFill>
        <p:spPr>
          <a:xfrm>
            <a:off x="597877" y="3634155"/>
            <a:ext cx="7569200" cy="1890006"/>
          </a:xfrm>
          <a:prstGeom prst="rect">
            <a:avLst/>
          </a:prstGeom>
        </p:spPr>
      </p:pic>
      <p:sp>
        <p:nvSpPr>
          <p:cNvPr id="17" name="Rectangle 16"/>
          <p:cNvSpPr/>
          <p:nvPr/>
        </p:nvSpPr>
        <p:spPr>
          <a:xfrm>
            <a:off x="2919044" y="4239845"/>
            <a:ext cx="5248033" cy="66430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8" name="Rectangle 17"/>
          <p:cNvSpPr/>
          <p:nvPr/>
        </p:nvSpPr>
        <p:spPr>
          <a:xfrm>
            <a:off x="3071444" y="4978402"/>
            <a:ext cx="5248033" cy="66430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Content Placeholder 12"/>
          <p:cNvSpPr>
            <a:spLocks noGrp="1"/>
          </p:cNvSpPr>
          <p:nvPr>
            <p:ph idx="1"/>
          </p:nvPr>
        </p:nvSpPr>
        <p:spPr>
          <a:xfrm>
            <a:off x="3403598" y="5795114"/>
            <a:ext cx="1707662" cy="825159"/>
          </a:xfrm>
        </p:spPr>
        <p:txBody>
          <a:bodyPr>
            <a:normAutofit/>
          </a:bodyPr>
          <a:lstStyle/>
          <a:p>
            <a:pPr marL="0" indent="0">
              <a:buNone/>
            </a:pPr>
            <a:r>
              <a:rPr lang="en-US" sz="2800" dirty="0" smtClean="0">
                <a:latin typeface="Myriad Pro"/>
                <a:cs typeface="Myriad Pro"/>
              </a:rPr>
              <a:t>f ≈ 0 or 1</a:t>
            </a:r>
            <a:endParaRPr lang="en-US" sz="2800" dirty="0">
              <a:latin typeface="Myriad Pro"/>
              <a:cs typeface="Myriad Pro"/>
            </a:endParaRPr>
          </a:p>
        </p:txBody>
      </p:sp>
    </p:spTree>
    <p:extLst>
      <p:ext uri="{BB962C8B-B14F-4D97-AF65-F5344CB8AC3E}">
        <p14:creationId xmlns:p14="http://schemas.microsoft.com/office/powerpoint/2010/main" val="112847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yriad Pro"/>
                <a:cs typeface="Myriad Pro"/>
              </a:rPr>
              <a:t>W</a:t>
            </a:r>
            <a:r>
              <a:rPr lang="en-US" sz="3600" dirty="0" smtClean="0">
                <a:latin typeface="Myriad Pro"/>
                <a:cs typeface="Myriad Pro"/>
              </a:rPr>
              <a:t>hat do we expect to happen</a:t>
            </a:r>
            <a:br>
              <a:rPr lang="en-US" sz="3600" dirty="0" smtClean="0">
                <a:latin typeface="Myriad Pro"/>
                <a:cs typeface="Myriad Pro"/>
              </a:rPr>
            </a:br>
            <a:r>
              <a:rPr lang="en-US" sz="3600" dirty="0" smtClean="0">
                <a:latin typeface="Myriad Pro"/>
                <a:cs typeface="Myriad Pro"/>
              </a:rPr>
              <a:t>when K</a:t>
            </a:r>
            <a:r>
              <a:rPr lang="en-US" sz="3600" baseline="-25000" dirty="0" smtClean="0">
                <a:latin typeface="Myriad Pro"/>
                <a:cs typeface="Myriad Pro"/>
              </a:rPr>
              <a:t>1</a:t>
            </a:r>
            <a:r>
              <a:rPr lang="en-US" sz="3600" dirty="0" smtClean="0">
                <a:latin typeface="Myriad Pro"/>
                <a:cs typeface="Myriad Pro"/>
              </a:rPr>
              <a:t> and K</a:t>
            </a:r>
            <a:r>
              <a:rPr lang="en-US" sz="3600" baseline="-25000" dirty="0" smtClean="0">
                <a:latin typeface="Myriad Pro"/>
                <a:cs typeface="Myriad Pro"/>
              </a:rPr>
              <a:t>2</a:t>
            </a:r>
            <a:r>
              <a:rPr lang="en-US" sz="3600" dirty="0" smtClean="0">
                <a:latin typeface="Myriad Pro"/>
                <a:cs typeface="Myriad Pro"/>
              </a:rPr>
              <a:t> are small?</a:t>
            </a:r>
            <a:endParaRPr lang="en-US" sz="3600" i="1" dirty="0"/>
          </a:p>
        </p:txBody>
      </p:sp>
      <p:pic>
        <p:nvPicPr>
          <p:cNvPr id="4" name="Picture 3" descr="varyingk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20" y="1592384"/>
            <a:ext cx="6604000" cy="4953000"/>
          </a:xfrm>
          <a:prstGeom prst="rect">
            <a:avLst/>
          </a:prstGeom>
        </p:spPr>
      </p:pic>
      <p:pic>
        <p:nvPicPr>
          <p:cNvPr id="10" name="Picture 9"/>
          <p:cNvPicPr>
            <a:picLocks noChangeAspect="1"/>
          </p:cNvPicPr>
          <p:nvPr/>
        </p:nvPicPr>
        <p:blipFill>
          <a:blip r:embed="rId4"/>
          <a:stretch>
            <a:fillRect/>
          </a:stretch>
        </p:blipFill>
        <p:spPr>
          <a:xfrm>
            <a:off x="6600020" y="1989039"/>
            <a:ext cx="2301704" cy="2181406"/>
          </a:xfrm>
          <a:prstGeom prst="rect">
            <a:avLst/>
          </a:prstGeom>
        </p:spPr>
      </p:pic>
      <p:sp>
        <p:nvSpPr>
          <p:cNvPr id="11" name="TextBox 10"/>
          <p:cNvSpPr txBox="1"/>
          <p:nvPr/>
        </p:nvSpPr>
        <p:spPr>
          <a:xfrm>
            <a:off x="6424178" y="4444205"/>
            <a:ext cx="2719325" cy="2062103"/>
          </a:xfrm>
          <a:prstGeom prst="rect">
            <a:avLst/>
          </a:prstGeom>
          <a:noFill/>
        </p:spPr>
        <p:txBody>
          <a:bodyPr wrap="square" rtlCol="0">
            <a:spAutoFit/>
          </a:bodyPr>
          <a:lstStyle/>
          <a:p>
            <a:pPr algn="ctr"/>
            <a:r>
              <a:rPr lang="en-US" sz="3200" dirty="0" smtClean="0">
                <a:latin typeface="Myriad Pro"/>
                <a:cs typeface="Myriad Pro"/>
              </a:rPr>
              <a:t>K</a:t>
            </a:r>
            <a:r>
              <a:rPr lang="en-US" sz="3200" baseline="-25000" dirty="0" smtClean="0">
                <a:latin typeface="Myriad Pro"/>
                <a:cs typeface="Myriad Pro"/>
              </a:rPr>
              <a:t>1</a:t>
            </a:r>
            <a:r>
              <a:rPr lang="en-US" sz="3200" dirty="0" smtClean="0">
                <a:latin typeface="Myriad Pro"/>
                <a:cs typeface="Myriad Pro"/>
              </a:rPr>
              <a:t>, K</a:t>
            </a:r>
            <a:r>
              <a:rPr lang="en-US" sz="3200" baseline="-25000" dirty="0" smtClean="0">
                <a:latin typeface="Myriad Pro"/>
                <a:cs typeface="Myriad Pro"/>
              </a:rPr>
              <a:t>2</a:t>
            </a:r>
            <a:r>
              <a:rPr lang="en-US" sz="3200" dirty="0" smtClean="0">
                <a:latin typeface="Myriad Pro"/>
                <a:cs typeface="Myriad Pro"/>
              </a:rPr>
              <a:t> are small when [</a:t>
            </a:r>
            <a:r>
              <a:rPr lang="en-US" sz="3200" dirty="0" err="1" smtClean="0">
                <a:latin typeface="Myriad Pro"/>
                <a:cs typeface="Myriad Pro"/>
              </a:rPr>
              <a:t>W</a:t>
            </a:r>
            <a:r>
              <a:rPr lang="en-US" sz="3200" baseline="-25000" dirty="0" err="1" smtClean="0">
                <a:latin typeface="Myriad Pro"/>
                <a:cs typeface="Myriad Pro"/>
              </a:rPr>
              <a:t>tot</a:t>
            </a:r>
            <a:r>
              <a:rPr lang="en-US" sz="3200" dirty="0" smtClean="0">
                <a:latin typeface="Myriad Pro"/>
                <a:cs typeface="Myriad Pro"/>
              </a:rPr>
              <a:t>] is large (which we assumed!)</a:t>
            </a:r>
            <a:endParaRPr lang="en-US" sz="3200" dirty="0">
              <a:latin typeface="Myriad Pro"/>
              <a:cs typeface="Myriad Pro"/>
            </a:endParaRPr>
          </a:p>
        </p:txBody>
      </p:sp>
    </p:spTree>
    <p:extLst>
      <p:ext uri="{BB962C8B-B14F-4D97-AF65-F5344CB8AC3E}">
        <p14:creationId xmlns:p14="http://schemas.microsoft.com/office/powerpoint/2010/main" val="783715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latin typeface="Myriad Pro"/>
                <a:cs typeface="Myriad Pro"/>
              </a:rPr>
              <a:t>W</a:t>
            </a:r>
            <a:r>
              <a:rPr lang="en-US" sz="3600" dirty="0" smtClean="0">
                <a:latin typeface="Myriad Pro"/>
                <a:cs typeface="Myriad Pro"/>
              </a:rPr>
              <a:t>hat if only one enzyme is saturated (either K</a:t>
            </a:r>
            <a:r>
              <a:rPr lang="en-US" sz="3600" baseline="-25000" dirty="0" smtClean="0">
                <a:latin typeface="Myriad Pro"/>
                <a:cs typeface="Myriad Pro"/>
              </a:rPr>
              <a:t>1</a:t>
            </a:r>
            <a:r>
              <a:rPr lang="en-US" sz="3600" dirty="0" smtClean="0">
                <a:latin typeface="Myriad Pro"/>
                <a:cs typeface="Myriad Pro"/>
              </a:rPr>
              <a:t> or K</a:t>
            </a:r>
            <a:r>
              <a:rPr lang="en-US" sz="3600" baseline="-25000" dirty="0" smtClean="0">
                <a:latin typeface="Myriad Pro"/>
                <a:cs typeface="Myriad Pro"/>
              </a:rPr>
              <a:t>2</a:t>
            </a:r>
            <a:r>
              <a:rPr lang="en-US" sz="3600" dirty="0" smtClean="0">
                <a:latin typeface="Myriad Pro"/>
                <a:cs typeface="Myriad Pro"/>
              </a:rPr>
              <a:t> is small)?</a:t>
            </a:r>
            <a:endParaRPr lang="en-US" sz="3600" i="1" dirty="0"/>
          </a:p>
        </p:txBody>
      </p:sp>
      <p:sp>
        <p:nvSpPr>
          <p:cNvPr id="5" name="TextBox 4"/>
          <p:cNvSpPr txBox="1"/>
          <p:nvPr/>
        </p:nvSpPr>
        <p:spPr>
          <a:xfrm>
            <a:off x="6104244" y="2439127"/>
            <a:ext cx="2719325" cy="2062103"/>
          </a:xfrm>
          <a:prstGeom prst="rect">
            <a:avLst/>
          </a:prstGeom>
          <a:noFill/>
        </p:spPr>
        <p:txBody>
          <a:bodyPr wrap="square" rtlCol="0">
            <a:spAutoFit/>
          </a:bodyPr>
          <a:lstStyle/>
          <a:p>
            <a:pPr algn="ctr"/>
            <a:r>
              <a:rPr lang="en-US" sz="3200" dirty="0" smtClean="0">
                <a:latin typeface="Myriad Pro"/>
                <a:cs typeface="Myriad Pro"/>
              </a:rPr>
              <a:t>Note that this still meets the definition of </a:t>
            </a:r>
            <a:r>
              <a:rPr lang="en-US" sz="3200" dirty="0" err="1" smtClean="0">
                <a:latin typeface="Myriad Pro"/>
                <a:cs typeface="Myriad Pro"/>
              </a:rPr>
              <a:t>ultrasensitivity</a:t>
            </a:r>
            <a:endParaRPr lang="en-US" sz="3200" dirty="0">
              <a:latin typeface="Myriad Pro"/>
              <a:cs typeface="Myriad Pro"/>
            </a:endParaRPr>
          </a:p>
        </p:txBody>
      </p:sp>
      <p:pic>
        <p:nvPicPr>
          <p:cNvPr id="6" name="Picture 5" descr="kinaseon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23" y="1554408"/>
            <a:ext cx="5873097" cy="4404823"/>
          </a:xfrm>
          <a:prstGeom prst="rect">
            <a:avLst/>
          </a:prstGeom>
        </p:spPr>
      </p:pic>
      <p:cxnSp>
        <p:nvCxnSpPr>
          <p:cNvPr id="8" name="Straight Connector 7"/>
          <p:cNvCxnSpPr/>
          <p:nvPr/>
        </p:nvCxnSpPr>
        <p:spPr>
          <a:xfrm>
            <a:off x="1094154" y="2207846"/>
            <a:ext cx="1172308" cy="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055078" y="4900245"/>
            <a:ext cx="1367691" cy="0"/>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1203572" y="1856154"/>
            <a:ext cx="0" cy="3391876"/>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844433" y="1856154"/>
            <a:ext cx="0" cy="3391876"/>
          </a:xfrm>
          <a:prstGeom prst="line">
            <a:avLst/>
          </a:prstGeom>
          <a:ln>
            <a:solidFill>
              <a:srgbClr val="000000"/>
            </a:solidFill>
            <a:prstDash val="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9235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69"/>
            <a:ext cx="8229600" cy="1143000"/>
          </a:xfrm>
        </p:spPr>
        <p:txBody>
          <a:bodyPr>
            <a:normAutofit/>
          </a:bodyPr>
          <a:lstStyle/>
          <a:p>
            <a:r>
              <a:rPr lang="en-US" dirty="0" smtClean="0"/>
              <a:t>What is the effect of a cascade? </a:t>
            </a:r>
            <a:endParaRPr lang="en-US" dirty="0"/>
          </a:p>
        </p:txBody>
      </p:sp>
      <p:sp>
        <p:nvSpPr>
          <p:cNvPr id="5" name="TextBox 4"/>
          <p:cNvSpPr txBox="1"/>
          <p:nvPr/>
        </p:nvSpPr>
        <p:spPr>
          <a:xfrm>
            <a:off x="262080" y="2490756"/>
            <a:ext cx="1845581" cy="584776"/>
          </a:xfrm>
          <a:prstGeom prst="rect">
            <a:avLst/>
          </a:prstGeom>
          <a:noFill/>
        </p:spPr>
        <p:txBody>
          <a:bodyPr wrap="square" rtlCol="0">
            <a:spAutoFit/>
          </a:bodyPr>
          <a:lstStyle/>
          <a:p>
            <a:r>
              <a:rPr lang="en-US" sz="3200" dirty="0" smtClean="0">
                <a:latin typeface="Myriad Pro"/>
                <a:cs typeface="Myriad Pro"/>
              </a:rPr>
              <a:t>MAPKKK</a:t>
            </a:r>
            <a:endParaRPr lang="en-US" sz="3200" dirty="0">
              <a:latin typeface="Myriad Pro"/>
              <a:cs typeface="Myriad Pro"/>
            </a:endParaRPr>
          </a:p>
        </p:txBody>
      </p:sp>
      <p:sp>
        <p:nvSpPr>
          <p:cNvPr id="6" name="TextBox 5"/>
          <p:cNvSpPr txBox="1"/>
          <p:nvPr/>
        </p:nvSpPr>
        <p:spPr>
          <a:xfrm>
            <a:off x="2575383" y="2499425"/>
            <a:ext cx="1879385" cy="584776"/>
          </a:xfrm>
          <a:prstGeom prst="rect">
            <a:avLst/>
          </a:prstGeom>
          <a:noFill/>
        </p:spPr>
        <p:txBody>
          <a:bodyPr wrap="square" rtlCol="0">
            <a:spAutoFit/>
          </a:bodyPr>
          <a:lstStyle/>
          <a:p>
            <a:r>
              <a:rPr lang="en-US" sz="3200" dirty="0" smtClean="0">
                <a:latin typeface="Myriad Pro"/>
                <a:cs typeface="Myriad Pro"/>
              </a:rPr>
              <a:t>MAPKKK*</a:t>
            </a:r>
            <a:endParaRPr lang="en-US" sz="3200" dirty="0">
              <a:latin typeface="Myriad Pro"/>
              <a:cs typeface="Myriad Pro"/>
            </a:endParaRPr>
          </a:p>
        </p:txBody>
      </p:sp>
      <p:sp>
        <p:nvSpPr>
          <p:cNvPr id="7" name="Arc 6"/>
          <p:cNvSpPr/>
          <p:nvPr/>
        </p:nvSpPr>
        <p:spPr>
          <a:xfrm rot="8137462">
            <a:off x="1244847" y="1888311"/>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Arc 9"/>
          <p:cNvSpPr/>
          <p:nvPr/>
        </p:nvSpPr>
        <p:spPr>
          <a:xfrm rot="18941332">
            <a:off x="1262346" y="2089679"/>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TextBox 10"/>
          <p:cNvSpPr txBox="1"/>
          <p:nvPr/>
        </p:nvSpPr>
        <p:spPr>
          <a:xfrm>
            <a:off x="2651046" y="3830849"/>
            <a:ext cx="1845581" cy="584776"/>
          </a:xfrm>
          <a:prstGeom prst="rect">
            <a:avLst/>
          </a:prstGeom>
          <a:noFill/>
        </p:spPr>
        <p:txBody>
          <a:bodyPr wrap="square" rtlCol="0">
            <a:spAutoFit/>
          </a:bodyPr>
          <a:lstStyle/>
          <a:p>
            <a:r>
              <a:rPr lang="en-US" sz="3200" dirty="0" smtClean="0">
                <a:latin typeface="Myriad Pro"/>
                <a:cs typeface="Myriad Pro"/>
              </a:rPr>
              <a:t>MAPKK</a:t>
            </a:r>
            <a:endParaRPr lang="en-US" sz="3200" dirty="0">
              <a:latin typeface="Myriad Pro"/>
              <a:cs typeface="Myriad Pro"/>
            </a:endParaRPr>
          </a:p>
        </p:txBody>
      </p:sp>
      <p:sp>
        <p:nvSpPr>
          <p:cNvPr id="12" name="TextBox 11"/>
          <p:cNvSpPr txBox="1"/>
          <p:nvPr/>
        </p:nvSpPr>
        <p:spPr>
          <a:xfrm>
            <a:off x="4964349" y="3839518"/>
            <a:ext cx="1879385" cy="584776"/>
          </a:xfrm>
          <a:prstGeom prst="rect">
            <a:avLst/>
          </a:prstGeom>
          <a:noFill/>
        </p:spPr>
        <p:txBody>
          <a:bodyPr wrap="square" rtlCol="0">
            <a:spAutoFit/>
          </a:bodyPr>
          <a:lstStyle/>
          <a:p>
            <a:r>
              <a:rPr lang="en-US" sz="3200" dirty="0" smtClean="0">
                <a:latin typeface="Myriad Pro"/>
                <a:cs typeface="Myriad Pro"/>
              </a:rPr>
              <a:t>MAPKK*</a:t>
            </a:r>
            <a:endParaRPr lang="en-US" sz="3200" dirty="0">
              <a:latin typeface="Myriad Pro"/>
              <a:cs typeface="Myriad Pro"/>
            </a:endParaRPr>
          </a:p>
        </p:txBody>
      </p:sp>
      <p:sp>
        <p:nvSpPr>
          <p:cNvPr id="13" name="Arc 12"/>
          <p:cNvSpPr/>
          <p:nvPr/>
        </p:nvSpPr>
        <p:spPr>
          <a:xfrm rot="8137462">
            <a:off x="3633813" y="3247942"/>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Arc 13"/>
          <p:cNvSpPr/>
          <p:nvPr/>
        </p:nvSpPr>
        <p:spPr>
          <a:xfrm rot="18941332">
            <a:off x="3651312" y="3429772"/>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extBox 17"/>
          <p:cNvSpPr txBox="1"/>
          <p:nvPr/>
        </p:nvSpPr>
        <p:spPr>
          <a:xfrm>
            <a:off x="5249127" y="4957742"/>
            <a:ext cx="1845581" cy="584776"/>
          </a:xfrm>
          <a:prstGeom prst="rect">
            <a:avLst/>
          </a:prstGeom>
          <a:noFill/>
        </p:spPr>
        <p:txBody>
          <a:bodyPr wrap="square" rtlCol="0">
            <a:spAutoFit/>
          </a:bodyPr>
          <a:lstStyle/>
          <a:p>
            <a:r>
              <a:rPr lang="en-US" sz="3200" dirty="0" smtClean="0">
                <a:latin typeface="Myriad Pro"/>
                <a:cs typeface="Myriad Pro"/>
              </a:rPr>
              <a:t>MAPK</a:t>
            </a:r>
            <a:endParaRPr lang="en-US" sz="3200" dirty="0">
              <a:latin typeface="Myriad Pro"/>
              <a:cs typeface="Myriad Pro"/>
            </a:endParaRPr>
          </a:p>
        </p:txBody>
      </p:sp>
      <p:sp>
        <p:nvSpPr>
          <p:cNvPr id="19" name="TextBox 18"/>
          <p:cNvSpPr txBox="1"/>
          <p:nvPr/>
        </p:nvSpPr>
        <p:spPr>
          <a:xfrm>
            <a:off x="7562430" y="4966411"/>
            <a:ext cx="1879385" cy="584776"/>
          </a:xfrm>
          <a:prstGeom prst="rect">
            <a:avLst/>
          </a:prstGeom>
          <a:noFill/>
        </p:spPr>
        <p:txBody>
          <a:bodyPr wrap="square" rtlCol="0">
            <a:spAutoFit/>
          </a:bodyPr>
          <a:lstStyle/>
          <a:p>
            <a:r>
              <a:rPr lang="en-US" sz="3200" dirty="0" smtClean="0">
                <a:latin typeface="Myriad Pro"/>
                <a:cs typeface="Myriad Pro"/>
              </a:rPr>
              <a:t>MAPK*</a:t>
            </a:r>
            <a:endParaRPr lang="en-US" sz="3200" dirty="0">
              <a:latin typeface="Myriad Pro"/>
              <a:cs typeface="Myriad Pro"/>
            </a:endParaRPr>
          </a:p>
        </p:txBody>
      </p:sp>
      <p:sp>
        <p:nvSpPr>
          <p:cNvPr id="20" name="Arc 19"/>
          <p:cNvSpPr/>
          <p:nvPr/>
        </p:nvSpPr>
        <p:spPr>
          <a:xfrm rot="8137462">
            <a:off x="6231894" y="4374835"/>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1" name="Arc 20"/>
          <p:cNvSpPr/>
          <p:nvPr/>
        </p:nvSpPr>
        <p:spPr>
          <a:xfrm rot="18941332">
            <a:off x="6249393" y="4517589"/>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22" name="TextBox 21"/>
          <p:cNvSpPr txBox="1"/>
          <p:nvPr/>
        </p:nvSpPr>
        <p:spPr>
          <a:xfrm>
            <a:off x="1087180" y="1114793"/>
            <a:ext cx="1845581" cy="584776"/>
          </a:xfrm>
          <a:prstGeom prst="rect">
            <a:avLst/>
          </a:prstGeom>
          <a:noFill/>
        </p:spPr>
        <p:txBody>
          <a:bodyPr wrap="square" rtlCol="0">
            <a:spAutoFit/>
          </a:bodyPr>
          <a:lstStyle/>
          <a:p>
            <a:pPr algn="ctr"/>
            <a:r>
              <a:rPr lang="en-US" sz="3200" dirty="0" smtClean="0">
                <a:latin typeface="Myriad Pro"/>
                <a:cs typeface="Myriad Pro"/>
              </a:rPr>
              <a:t>Input</a:t>
            </a:r>
            <a:endParaRPr lang="en-US" sz="3200" dirty="0">
              <a:latin typeface="Myriad Pro"/>
              <a:cs typeface="Myriad Pro"/>
            </a:endParaRPr>
          </a:p>
        </p:txBody>
      </p:sp>
      <p:sp>
        <p:nvSpPr>
          <p:cNvPr id="23" name="TextBox 22"/>
          <p:cNvSpPr txBox="1"/>
          <p:nvPr/>
        </p:nvSpPr>
        <p:spPr>
          <a:xfrm>
            <a:off x="7200728" y="6140866"/>
            <a:ext cx="1845581" cy="584776"/>
          </a:xfrm>
          <a:prstGeom prst="rect">
            <a:avLst/>
          </a:prstGeom>
          <a:noFill/>
        </p:spPr>
        <p:txBody>
          <a:bodyPr wrap="square" rtlCol="0">
            <a:spAutoFit/>
          </a:bodyPr>
          <a:lstStyle/>
          <a:p>
            <a:pPr algn="ctr"/>
            <a:r>
              <a:rPr lang="en-US" sz="3200" dirty="0" smtClean="0">
                <a:latin typeface="Myriad Pro"/>
                <a:cs typeface="Myriad Pro"/>
              </a:rPr>
              <a:t>Output</a:t>
            </a:r>
            <a:endParaRPr lang="en-US" sz="3200" dirty="0">
              <a:latin typeface="Myriad Pro"/>
              <a:cs typeface="Myriad Pro"/>
            </a:endParaRPr>
          </a:p>
        </p:txBody>
      </p:sp>
      <p:cxnSp>
        <p:nvCxnSpPr>
          <p:cNvPr id="25" name="Straight Arrow Connector 24"/>
          <p:cNvCxnSpPr/>
          <p:nvPr/>
        </p:nvCxnSpPr>
        <p:spPr>
          <a:xfrm>
            <a:off x="2009971" y="1736208"/>
            <a:ext cx="0" cy="2957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6373448" y="4300887"/>
            <a:ext cx="250097" cy="2609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492560" y="3115377"/>
            <a:ext cx="747293" cy="3044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8183037" y="5648877"/>
            <a:ext cx="0" cy="5495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4535703" y="1191849"/>
            <a:ext cx="4271108" cy="1938992"/>
          </a:xfrm>
          <a:prstGeom prst="rect">
            <a:avLst/>
          </a:prstGeom>
          <a:noFill/>
        </p:spPr>
        <p:txBody>
          <a:bodyPr wrap="square" rtlCol="0">
            <a:spAutoFit/>
          </a:bodyPr>
          <a:lstStyle/>
          <a:p>
            <a:pPr algn="just"/>
            <a:r>
              <a:rPr lang="en-US" sz="2400" dirty="0" smtClean="0">
                <a:solidFill>
                  <a:srgbClr val="FF0000"/>
                </a:solidFill>
                <a:latin typeface="Myriad Pro"/>
                <a:cs typeface="Myriad Pro"/>
              </a:rPr>
              <a:t>Suppose all </a:t>
            </a:r>
            <a:r>
              <a:rPr lang="en-US" sz="2400" dirty="0" err="1" smtClean="0">
                <a:solidFill>
                  <a:srgbClr val="FF0000"/>
                </a:solidFill>
                <a:latin typeface="Myriad Pro"/>
                <a:cs typeface="Myriad Pro"/>
              </a:rPr>
              <a:t>MAPK</a:t>
            </a:r>
            <a:r>
              <a:rPr lang="en-US" sz="2400" baseline="-25000" dirty="0" err="1" smtClean="0">
                <a:solidFill>
                  <a:srgbClr val="FF0000"/>
                </a:solidFill>
                <a:latin typeface="Myriad Pro"/>
                <a:cs typeface="Myriad Pro"/>
              </a:rPr>
              <a:t>n</a:t>
            </a:r>
            <a:r>
              <a:rPr lang="en-US" sz="2400" dirty="0" err="1" smtClean="0">
                <a:solidFill>
                  <a:srgbClr val="FF0000"/>
                </a:solidFill>
                <a:latin typeface="Myriad Pro"/>
                <a:cs typeface="Myriad Pro"/>
              </a:rPr>
              <a:t>s</a:t>
            </a:r>
            <a:r>
              <a:rPr lang="en-US" sz="2400" dirty="0" smtClean="0">
                <a:solidFill>
                  <a:srgbClr val="FF0000"/>
                </a:solidFill>
                <a:latin typeface="Myriad Pro"/>
                <a:cs typeface="Myriad Pro"/>
              </a:rPr>
              <a:t> map an input – the amount of active kinase -- to an output fraction of phosphorylated </a:t>
            </a:r>
            <a:r>
              <a:rPr lang="en-US" sz="2400" dirty="0" err="1">
                <a:solidFill>
                  <a:srgbClr val="FF0000"/>
                </a:solidFill>
                <a:latin typeface="Myriad Pro"/>
                <a:cs typeface="Myriad Pro"/>
              </a:rPr>
              <a:t>MAPK</a:t>
            </a:r>
            <a:r>
              <a:rPr lang="en-US" sz="2400" baseline="-25000" dirty="0" err="1">
                <a:solidFill>
                  <a:srgbClr val="FF0000"/>
                </a:solidFill>
                <a:latin typeface="Myriad Pro"/>
                <a:cs typeface="Myriad Pro"/>
              </a:rPr>
              <a:t>n</a:t>
            </a:r>
            <a:r>
              <a:rPr lang="en-US" sz="2400" baseline="-25000" dirty="0">
                <a:solidFill>
                  <a:srgbClr val="FF0000"/>
                </a:solidFill>
                <a:latin typeface="Myriad Pro"/>
                <a:cs typeface="Myriad Pro"/>
              </a:rPr>
              <a:t> </a:t>
            </a:r>
            <a:r>
              <a:rPr lang="en-US" sz="2400" baseline="-25000" dirty="0" smtClean="0">
                <a:solidFill>
                  <a:srgbClr val="FF0000"/>
                </a:solidFill>
                <a:latin typeface="Myriad Pro"/>
                <a:cs typeface="Myriad Pro"/>
              </a:rPr>
              <a:t> </a:t>
            </a:r>
            <a:r>
              <a:rPr lang="en-US" sz="2400" dirty="0" smtClean="0">
                <a:solidFill>
                  <a:srgbClr val="FF0000"/>
                </a:solidFill>
                <a:latin typeface="Myriad Pro"/>
                <a:cs typeface="Myriad Pro"/>
              </a:rPr>
              <a:t>by similar functions </a:t>
            </a:r>
            <a:r>
              <a:rPr lang="en-US" sz="2400" i="1" dirty="0" smtClean="0">
                <a:solidFill>
                  <a:srgbClr val="FF0000"/>
                </a:solidFill>
                <a:latin typeface="Myriad Pro"/>
                <a:cs typeface="Myriad Pro"/>
              </a:rPr>
              <a:t>f</a:t>
            </a:r>
            <a:r>
              <a:rPr lang="en-US" sz="2400" i="1" baseline="-25000" dirty="0" smtClean="0">
                <a:solidFill>
                  <a:srgbClr val="FF0000"/>
                </a:solidFill>
                <a:latin typeface="Myriad Pro"/>
                <a:cs typeface="Myriad Pro"/>
              </a:rPr>
              <a:t>i</a:t>
            </a:r>
            <a:r>
              <a:rPr lang="en-US" sz="2400" i="1" dirty="0" smtClean="0">
                <a:solidFill>
                  <a:srgbClr val="FF0000"/>
                </a:solidFill>
                <a:latin typeface="Myriad Pro"/>
                <a:cs typeface="Myriad Pro"/>
              </a:rPr>
              <a:t>(x)</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p:txBody>
      </p:sp>
      <p:sp>
        <p:nvSpPr>
          <p:cNvPr id="38" name="TextBox 37"/>
          <p:cNvSpPr txBox="1"/>
          <p:nvPr/>
        </p:nvSpPr>
        <p:spPr>
          <a:xfrm>
            <a:off x="295063" y="5157077"/>
            <a:ext cx="5366035" cy="1200328"/>
          </a:xfrm>
          <a:prstGeom prst="rect">
            <a:avLst/>
          </a:prstGeom>
          <a:noFill/>
        </p:spPr>
        <p:txBody>
          <a:bodyPr wrap="square" rtlCol="0">
            <a:spAutoFit/>
          </a:bodyPr>
          <a:lstStyle/>
          <a:p>
            <a:pPr algn="just"/>
            <a:r>
              <a:rPr lang="en-US" sz="2400" dirty="0" smtClean="0">
                <a:solidFill>
                  <a:srgbClr val="FF0000"/>
                </a:solidFill>
                <a:latin typeface="Myriad Pro"/>
                <a:cs typeface="Myriad Pro"/>
              </a:rPr>
              <a:t>[MAPKKK*] = f</a:t>
            </a:r>
            <a:r>
              <a:rPr lang="en-US" sz="2400" baseline="-25000" dirty="0" smtClean="0">
                <a:solidFill>
                  <a:srgbClr val="FF0000"/>
                </a:solidFill>
                <a:latin typeface="Myriad Pro"/>
                <a:cs typeface="Myriad Pro"/>
              </a:rPr>
              <a:t>1</a:t>
            </a:r>
            <a:r>
              <a:rPr lang="en-US" sz="2400" dirty="0" smtClean="0">
                <a:solidFill>
                  <a:srgbClr val="FF0000"/>
                </a:solidFill>
                <a:latin typeface="Myriad Pro"/>
                <a:cs typeface="Myriad Pro"/>
              </a:rPr>
              <a:t>(Input)</a:t>
            </a:r>
          </a:p>
          <a:p>
            <a:pPr algn="just"/>
            <a:r>
              <a:rPr lang="en-US" sz="2400" dirty="0">
                <a:solidFill>
                  <a:srgbClr val="FF0000"/>
                </a:solidFill>
                <a:latin typeface="Myriad Pro"/>
                <a:cs typeface="Myriad Pro"/>
              </a:rPr>
              <a:t>[</a:t>
            </a:r>
            <a:r>
              <a:rPr lang="en-US" sz="2400" dirty="0" smtClean="0">
                <a:solidFill>
                  <a:srgbClr val="FF0000"/>
                </a:solidFill>
                <a:latin typeface="Myriad Pro"/>
                <a:cs typeface="Myriad Pro"/>
              </a:rPr>
              <a:t>MAPKK</a:t>
            </a:r>
            <a:r>
              <a:rPr lang="en-US" sz="2400" dirty="0">
                <a:solidFill>
                  <a:srgbClr val="FF0000"/>
                </a:solidFill>
                <a:latin typeface="Myriad Pro"/>
                <a:cs typeface="Myriad Pro"/>
              </a:rPr>
              <a:t>*] = </a:t>
            </a:r>
            <a:r>
              <a:rPr lang="en-US" sz="2400" dirty="0" smtClean="0">
                <a:solidFill>
                  <a:srgbClr val="FF0000"/>
                </a:solidFill>
                <a:latin typeface="Myriad Pro"/>
                <a:cs typeface="Myriad Pro"/>
              </a:rPr>
              <a:t>f</a:t>
            </a:r>
            <a:r>
              <a:rPr lang="en-US" sz="2400" baseline="-25000" dirty="0" smtClean="0">
                <a:solidFill>
                  <a:srgbClr val="FF0000"/>
                </a:solidFill>
                <a:latin typeface="Myriad Pro"/>
                <a:cs typeface="Myriad Pro"/>
              </a:rPr>
              <a:t>2</a:t>
            </a:r>
            <a:r>
              <a:rPr lang="en-US" sz="2400" dirty="0" smtClean="0">
                <a:solidFill>
                  <a:srgbClr val="FF0000"/>
                </a:solidFill>
                <a:latin typeface="Myriad Pro"/>
                <a:cs typeface="Myriad Pro"/>
              </a:rPr>
              <a:t>(</a:t>
            </a:r>
            <a:r>
              <a:rPr lang="en-US" sz="2400" dirty="0">
                <a:solidFill>
                  <a:srgbClr val="FF0000"/>
                </a:solidFill>
                <a:latin typeface="Myriad Pro"/>
                <a:cs typeface="Myriad Pro"/>
              </a:rPr>
              <a:t>[</a:t>
            </a:r>
            <a:r>
              <a:rPr lang="en-US" sz="2400" dirty="0" smtClean="0">
                <a:solidFill>
                  <a:srgbClr val="FF0000"/>
                </a:solidFill>
                <a:latin typeface="Myriad Pro"/>
                <a:cs typeface="Myriad Pro"/>
              </a:rPr>
              <a:t>MAPK</a:t>
            </a:r>
            <a:r>
              <a:rPr lang="en-US" sz="2400" dirty="0">
                <a:solidFill>
                  <a:srgbClr val="FF0000"/>
                </a:solidFill>
                <a:latin typeface="Myriad Pro"/>
                <a:cs typeface="Myriad Pro"/>
              </a:rPr>
              <a:t>*] </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a:p>
            <a:pPr algn="just"/>
            <a:r>
              <a:rPr lang="en-US" sz="2400" dirty="0">
                <a:solidFill>
                  <a:srgbClr val="FF0000"/>
                </a:solidFill>
                <a:latin typeface="Myriad Pro"/>
                <a:cs typeface="Myriad Pro"/>
              </a:rPr>
              <a:t>[</a:t>
            </a:r>
            <a:r>
              <a:rPr lang="en-US" sz="2400" dirty="0" smtClean="0">
                <a:solidFill>
                  <a:srgbClr val="FF0000"/>
                </a:solidFill>
                <a:latin typeface="Myriad Pro"/>
                <a:cs typeface="Myriad Pro"/>
              </a:rPr>
              <a:t>MAPK</a:t>
            </a:r>
            <a:r>
              <a:rPr lang="en-US" sz="2400" dirty="0">
                <a:solidFill>
                  <a:srgbClr val="FF0000"/>
                </a:solidFill>
                <a:latin typeface="Myriad Pro"/>
                <a:cs typeface="Myriad Pro"/>
              </a:rPr>
              <a:t>*] = </a:t>
            </a:r>
            <a:r>
              <a:rPr lang="en-US" sz="2400" dirty="0" smtClean="0">
                <a:solidFill>
                  <a:srgbClr val="FF0000"/>
                </a:solidFill>
                <a:latin typeface="Myriad Pro"/>
                <a:cs typeface="Myriad Pro"/>
              </a:rPr>
              <a:t>f</a:t>
            </a:r>
            <a:r>
              <a:rPr lang="en-US" sz="2400" baseline="-25000" dirty="0" smtClean="0">
                <a:solidFill>
                  <a:srgbClr val="FF0000"/>
                </a:solidFill>
                <a:latin typeface="Myriad Pro"/>
                <a:cs typeface="Myriad Pro"/>
              </a:rPr>
              <a:t>3</a:t>
            </a:r>
            <a:r>
              <a:rPr lang="en-US" sz="2400" dirty="0" smtClean="0">
                <a:solidFill>
                  <a:srgbClr val="FF0000"/>
                </a:solidFill>
                <a:latin typeface="Myriad Pro"/>
                <a:cs typeface="Myriad Pro"/>
              </a:rPr>
              <a:t>(</a:t>
            </a:r>
            <a:r>
              <a:rPr lang="en-US" sz="2400" dirty="0">
                <a:solidFill>
                  <a:srgbClr val="FF0000"/>
                </a:solidFill>
                <a:latin typeface="Myriad Pro"/>
                <a:cs typeface="Myriad Pro"/>
              </a:rPr>
              <a:t>[MAPKK*</a:t>
            </a:r>
            <a:r>
              <a:rPr lang="en-US" sz="2400" dirty="0" smtClean="0">
                <a:solidFill>
                  <a:srgbClr val="FF0000"/>
                </a:solidFill>
                <a:latin typeface="Myriad Pro"/>
                <a:cs typeface="Myriad Pro"/>
              </a:rPr>
              <a:t>]) = </a:t>
            </a:r>
            <a:r>
              <a:rPr lang="en-US" sz="2400" dirty="0">
                <a:solidFill>
                  <a:srgbClr val="FF0000"/>
                </a:solidFill>
                <a:latin typeface="Myriad Pro"/>
                <a:cs typeface="Myriad Pro"/>
              </a:rPr>
              <a:t>f</a:t>
            </a:r>
            <a:r>
              <a:rPr lang="en-US" sz="2400" baseline="-25000" dirty="0">
                <a:solidFill>
                  <a:srgbClr val="FF0000"/>
                </a:solidFill>
                <a:latin typeface="Myriad Pro"/>
                <a:cs typeface="Myriad Pro"/>
              </a:rPr>
              <a:t>3</a:t>
            </a:r>
            <a:r>
              <a:rPr lang="en-US" sz="2400" dirty="0" smtClean="0">
                <a:solidFill>
                  <a:srgbClr val="FF0000"/>
                </a:solidFill>
                <a:latin typeface="Myriad Pro"/>
                <a:cs typeface="Myriad Pro"/>
              </a:rPr>
              <a:t>(f</a:t>
            </a:r>
            <a:r>
              <a:rPr lang="en-US" sz="2400" baseline="-25000" dirty="0" smtClean="0">
                <a:solidFill>
                  <a:srgbClr val="FF0000"/>
                </a:solidFill>
                <a:latin typeface="Myriad Pro"/>
                <a:cs typeface="Myriad Pro"/>
              </a:rPr>
              <a:t>2</a:t>
            </a:r>
            <a:r>
              <a:rPr lang="en-US" sz="2400" dirty="0" smtClean="0">
                <a:solidFill>
                  <a:srgbClr val="FF0000"/>
                </a:solidFill>
                <a:latin typeface="Myriad Pro"/>
                <a:cs typeface="Myriad Pro"/>
              </a:rPr>
              <a:t>(f</a:t>
            </a:r>
            <a:r>
              <a:rPr lang="en-US" sz="2400" baseline="-25000" dirty="0" smtClean="0">
                <a:solidFill>
                  <a:srgbClr val="FF0000"/>
                </a:solidFill>
                <a:latin typeface="Myriad Pro"/>
                <a:cs typeface="Myriad Pro"/>
              </a:rPr>
              <a:t>1</a:t>
            </a:r>
            <a:r>
              <a:rPr lang="en-US" sz="2400" dirty="0" smtClean="0">
                <a:solidFill>
                  <a:srgbClr val="FF0000"/>
                </a:solidFill>
                <a:latin typeface="Myriad Pro"/>
                <a:cs typeface="Myriad Pro"/>
              </a:rPr>
              <a:t>(Input)))</a:t>
            </a:r>
            <a:endParaRPr lang="en-US" sz="2400" dirty="0">
              <a:solidFill>
                <a:srgbClr val="FF0000"/>
              </a:solidFill>
              <a:latin typeface="Myriad Pro"/>
              <a:cs typeface="Myriad Pro"/>
            </a:endParaRPr>
          </a:p>
        </p:txBody>
      </p:sp>
    </p:spTree>
    <p:extLst>
      <p:ext uri="{BB962C8B-B14F-4D97-AF65-F5344CB8AC3E}">
        <p14:creationId xmlns:p14="http://schemas.microsoft.com/office/powerpoint/2010/main" val="4159804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Extracellular signaling molecules bind to </a:t>
            </a:r>
            <a:r>
              <a:rPr lang="en-US" dirty="0" err="1" smtClean="0"/>
              <a:t>transmembrane</a:t>
            </a:r>
            <a:r>
              <a:rPr lang="en-US" dirty="0" smtClean="0"/>
              <a:t> receptors</a:t>
            </a:r>
            <a:endParaRPr lang="en-US" dirty="0"/>
          </a:p>
        </p:txBody>
      </p:sp>
      <p:cxnSp>
        <p:nvCxnSpPr>
          <p:cNvPr id="4" name="Straight Connector 3"/>
          <p:cNvCxnSpPr/>
          <p:nvPr/>
        </p:nvCxnSpPr>
        <p:spPr>
          <a:xfrm>
            <a:off x="6050117" y="3695344"/>
            <a:ext cx="0" cy="26236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6441575" y="3695344"/>
            <a:ext cx="0" cy="26251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50117" y="166334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441575" y="166334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855881" y="3211879"/>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855880" y="3520138"/>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036046" y="447527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069975" y="372970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11928" y="261061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845857" y="225202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97740" y="396577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45857" y="538967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209799" y="537772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097740" y="187849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071623" y="238649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8042799" y="458733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417801" y="585735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21" name="TextBox 20"/>
          <p:cNvSpPr txBox="1"/>
          <p:nvPr/>
        </p:nvSpPr>
        <p:spPr>
          <a:xfrm>
            <a:off x="2556869" y="585886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3" name="TextBox 22"/>
          <p:cNvSpPr txBox="1"/>
          <p:nvPr/>
        </p:nvSpPr>
        <p:spPr>
          <a:xfrm>
            <a:off x="6769426" y="3099552"/>
            <a:ext cx="2958353" cy="914097"/>
          </a:xfrm>
          <a:prstGeom prst="rect">
            <a:avLst/>
          </a:prstGeom>
          <a:noFill/>
        </p:spPr>
        <p:txBody>
          <a:bodyPr wrap="square" rtlCol="0">
            <a:spAutoFit/>
          </a:bodyPr>
          <a:lstStyle/>
          <a:p>
            <a:r>
              <a:rPr lang="en-US" sz="2400" dirty="0" err="1" smtClean="0">
                <a:latin typeface="Myriad Pro"/>
                <a:cs typeface="Myriad Pro"/>
              </a:rPr>
              <a:t>Transmembrane</a:t>
            </a:r>
            <a:r>
              <a:rPr lang="en-US" sz="2400" dirty="0" smtClean="0">
                <a:latin typeface="Myriad Pro"/>
                <a:cs typeface="Myriad Pro"/>
              </a:rPr>
              <a:t> receptor</a:t>
            </a:r>
            <a:endParaRPr lang="en-US" sz="2400" dirty="0">
              <a:latin typeface="Myriad Pro"/>
              <a:cs typeface="Myriad Pro"/>
            </a:endParaRPr>
          </a:p>
        </p:txBody>
      </p:sp>
      <p:sp>
        <p:nvSpPr>
          <p:cNvPr id="28" name="TextBox 27"/>
          <p:cNvSpPr txBox="1"/>
          <p:nvPr/>
        </p:nvSpPr>
        <p:spPr>
          <a:xfrm>
            <a:off x="5377161" y="6355809"/>
            <a:ext cx="1707299" cy="461665"/>
          </a:xfrm>
          <a:prstGeom prst="rect">
            <a:avLst/>
          </a:prstGeom>
          <a:noFill/>
        </p:spPr>
        <p:txBody>
          <a:bodyPr wrap="square" rtlCol="0">
            <a:spAutoFit/>
          </a:bodyPr>
          <a:lstStyle/>
          <a:p>
            <a:pPr algn="ctr"/>
            <a:r>
              <a:rPr lang="en-US" sz="2400" dirty="0" smtClean="0">
                <a:latin typeface="Myriad Pro"/>
                <a:cs typeface="Myriad Pro"/>
              </a:rPr>
              <a:t>Membrane</a:t>
            </a:r>
            <a:endParaRPr lang="en-US" sz="2400" dirty="0">
              <a:latin typeface="Myriad Pro"/>
              <a:cs typeface="Myriad Pro"/>
            </a:endParaRPr>
          </a:p>
        </p:txBody>
      </p:sp>
      <p:sp>
        <p:nvSpPr>
          <p:cNvPr id="29" name="TextBox 28"/>
          <p:cNvSpPr txBox="1"/>
          <p:nvPr/>
        </p:nvSpPr>
        <p:spPr>
          <a:xfrm>
            <a:off x="158757" y="2632585"/>
            <a:ext cx="2655278" cy="1569660"/>
          </a:xfrm>
          <a:prstGeom prst="rect">
            <a:avLst/>
          </a:prstGeom>
          <a:noFill/>
        </p:spPr>
        <p:txBody>
          <a:bodyPr wrap="square" rtlCol="0">
            <a:spAutoFit/>
          </a:bodyPr>
          <a:lstStyle/>
          <a:p>
            <a:pPr algn="ctr"/>
            <a:r>
              <a:rPr lang="en-US" sz="2400" dirty="0" smtClean="0">
                <a:latin typeface="Myriad Pro"/>
                <a:cs typeface="Myriad Pro"/>
              </a:rPr>
              <a:t>Example:</a:t>
            </a:r>
          </a:p>
          <a:p>
            <a:pPr algn="ctr"/>
            <a:r>
              <a:rPr lang="en-US" sz="2400" dirty="0" smtClean="0">
                <a:latin typeface="Myriad Pro"/>
                <a:cs typeface="Myriad Pro"/>
              </a:rPr>
              <a:t>Neuronal signaling</a:t>
            </a:r>
          </a:p>
          <a:p>
            <a:pPr algn="ctr"/>
            <a:r>
              <a:rPr lang="en-US" sz="2400" dirty="0">
                <a:latin typeface="Myriad Pro"/>
                <a:cs typeface="Myriad Pro"/>
              </a:rPr>
              <a:t>a</a:t>
            </a:r>
            <a:r>
              <a:rPr lang="en-US" sz="2400" dirty="0" smtClean="0">
                <a:latin typeface="Myriad Pro"/>
                <a:cs typeface="Myriad Pro"/>
              </a:rPr>
              <a:t>t synapses</a:t>
            </a:r>
          </a:p>
          <a:p>
            <a:pPr algn="ctr"/>
            <a:endParaRPr lang="en-US" sz="2400" dirty="0" smtClean="0">
              <a:latin typeface="Myriad Pro"/>
              <a:cs typeface="Myriad Pro"/>
            </a:endParaRPr>
          </a:p>
        </p:txBody>
      </p:sp>
    </p:spTree>
    <p:extLst>
      <p:ext uri="{BB962C8B-B14F-4D97-AF65-F5344CB8AC3E}">
        <p14:creationId xmlns:p14="http://schemas.microsoft.com/office/powerpoint/2010/main" val="8113231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69"/>
            <a:ext cx="8229600" cy="1143000"/>
          </a:xfrm>
        </p:spPr>
        <p:txBody>
          <a:bodyPr>
            <a:normAutofit/>
          </a:bodyPr>
          <a:lstStyle/>
          <a:p>
            <a:r>
              <a:rPr lang="en-US" dirty="0" smtClean="0"/>
              <a:t>What is the effect of a cascade? </a:t>
            </a:r>
            <a:endParaRPr lang="en-US" dirty="0"/>
          </a:p>
        </p:txBody>
      </p:sp>
      <p:sp>
        <p:nvSpPr>
          <p:cNvPr id="24" name="TextBox 23"/>
          <p:cNvSpPr txBox="1"/>
          <p:nvPr/>
        </p:nvSpPr>
        <p:spPr>
          <a:xfrm>
            <a:off x="379048" y="1153869"/>
            <a:ext cx="8452338" cy="1077218"/>
          </a:xfrm>
          <a:prstGeom prst="rect">
            <a:avLst/>
          </a:prstGeom>
          <a:noFill/>
        </p:spPr>
        <p:txBody>
          <a:bodyPr wrap="square" rtlCol="0">
            <a:spAutoFit/>
          </a:bodyPr>
          <a:lstStyle/>
          <a:p>
            <a:pPr algn="ctr"/>
            <a:r>
              <a:rPr lang="en-US" sz="3200" dirty="0" smtClean="0">
                <a:latin typeface="Myriad Pro"/>
                <a:cs typeface="Myriad Pro"/>
              </a:rPr>
              <a:t>How steep is the overall output f</a:t>
            </a:r>
            <a:r>
              <a:rPr lang="en-US" sz="3200" baseline="-25000" dirty="0" smtClean="0">
                <a:latin typeface="Myriad Pro"/>
                <a:cs typeface="Myriad Pro"/>
              </a:rPr>
              <a:t>3</a:t>
            </a:r>
            <a:r>
              <a:rPr lang="en-US" sz="3200" dirty="0" smtClean="0">
                <a:latin typeface="Myriad Pro"/>
                <a:cs typeface="Myriad Pro"/>
              </a:rPr>
              <a:t>(f</a:t>
            </a:r>
            <a:r>
              <a:rPr lang="en-US" sz="3200" baseline="-25000" dirty="0" smtClean="0">
                <a:latin typeface="Myriad Pro"/>
                <a:cs typeface="Myriad Pro"/>
              </a:rPr>
              <a:t>2</a:t>
            </a:r>
            <a:r>
              <a:rPr lang="en-US" sz="3200" dirty="0" smtClean="0">
                <a:latin typeface="Myriad Pro"/>
                <a:cs typeface="Myriad Pro"/>
              </a:rPr>
              <a:t>(f</a:t>
            </a:r>
            <a:r>
              <a:rPr lang="en-US" sz="3200" baseline="-25000" dirty="0" smtClean="0">
                <a:latin typeface="Myriad Pro"/>
                <a:cs typeface="Myriad Pro"/>
              </a:rPr>
              <a:t>1</a:t>
            </a:r>
            <a:r>
              <a:rPr lang="en-US" sz="3200" dirty="0" smtClean="0">
                <a:latin typeface="Myriad Pro"/>
                <a:cs typeface="Myriad Pro"/>
              </a:rPr>
              <a:t>(x))) relative to these functions alone?</a:t>
            </a:r>
            <a:endParaRPr lang="en-US" sz="3200" dirty="0">
              <a:latin typeface="Myriad Pro"/>
              <a:cs typeface="Myriad Pro"/>
            </a:endParaRPr>
          </a:p>
        </p:txBody>
      </p:sp>
      <p:pic>
        <p:nvPicPr>
          <p:cNvPr id="3" name="Picture 2"/>
          <p:cNvPicPr>
            <a:picLocks noChangeAspect="1"/>
          </p:cNvPicPr>
          <p:nvPr/>
        </p:nvPicPr>
        <p:blipFill>
          <a:blip r:embed="rId3"/>
          <a:stretch>
            <a:fillRect/>
          </a:stretch>
        </p:blipFill>
        <p:spPr>
          <a:xfrm>
            <a:off x="293079" y="2465757"/>
            <a:ext cx="8499231" cy="970641"/>
          </a:xfrm>
          <a:prstGeom prst="rect">
            <a:avLst/>
          </a:prstGeom>
        </p:spPr>
      </p:pic>
      <p:sp>
        <p:nvSpPr>
          <p:cNvPr id="27" name="TextBox 26"/>
          <p:cNvSpPr txBox="1"/>
          <p:nvPr/>
        </p:nvSpPr>
        <p:spPr>
          <a:xfrm>
            <a:off x="398585" y="3787655"/>
            <a:ext cx="8569569" cy="2554545"/>
          </a:xfrm>
          <a:prstGeom prst="rect">
            <a:avLst/>
          </a:prstGeom>
          <a:noFill/>
        </p:spPr>
        <p:txBody>
          <a:bodyPr wrap="square" rtlCol="0">
            <a:spAutoFit/>
          </a:bodyPr>
          <a:lstStyle/>
          <a:p>
            <a:pPr marL="457200" indent="-457200">
              <a:buFont typeface="Arial"/>
              <a:buChar char="•"/>
            </a:pPr>
            <a:r>
              <a:rPr lang="en-US" sz="3200" dirty="0" smtClean="0">
                <a:latin typeface="Myriad Pro"/>
                <a:cs typeface="Myriad Pro"/>
              </a:rPr>
              <a:t>When all three functions have slope greater than unity, the overall slope is even steeper</a:t>
            </a:r>
          </a:p>
          <a:p>
            <a:pPr marL="457200" indent="-457200">
              <a:buFont typeface="Arial"/>
              <a:buChar char="•"/>
            </a:pPr>
            <a:r>
              <a:rPr lang="en-US" sz="3200" dirty="0" smtClean="0">
                <a:latin typeface="Myriad Pro"/>
                <a:cs typeface="Myriad Pro"/>
              </a:rPr>
              <a:t>When all three functions have slope less than unity, the overall slope is more gradual</a:t>
            </a:r>
          </a:p>
          <a:p>
            <a:r>
              <a:rPr lang="en-US" sz="3200" dirty="0" smtClean="0">
                <a:latin typeface="Myriad Pro"/>
                <a:cs typeface="Myriad Pro"/>
                <a:sym typeface="Wingdings"/>
              </a:rPr>
              <a:t> This creates an even more ultrasensitive curve!</a:t>
            </a:r>
            <a:endParaRPr lang="en-US" sz="3200" dirty="0">
              <a:latin typeface="Myriad Pro"/>
              <a:cs typeface="Myriad Pro"/>
            </a:endParaRPr>
          </a:p>
        </p:txBody>
      </p:sp>
    </p:spTree>
    <p:extLst>
      <p:ext uri="{BB962C8B-B14F-4D97-AF65-F5344CB8AC3E}">
        <p14:creationId xmlns:p14="http://schemas.microsoft.com/office/powerpoint/2010/main" val="6978754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just_stro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7653" y="1326059"/>
            <a:ext cx="5993021" cy="4494765"/>
          </a:xfrm>
          <a:prstGeom prst="rect">
            <a:avLst/>
          </a:prstGeom>
        </p:spPr>
      </p:pic>
      <p:sp>
        <p:nvSpPr>
          <p:cNvPr id="2" name="Title 1"/>
          <p:cNvSpPr>
            <a:spLocks noGrp="1"/>
          </p:cNvSpPr>
          <p:nvPr>
            <p:ph type="title"/>
          </p:nvPr>
        </p:nvSpPr>
        <p:spPr>
          <a:xfrm>
            <a:off x="457200" y="183059"/>
            <a:ext cx="8229600" cy="1143000"/>
          </a:xfrm>
        </p:spPr>
        <p:txBody>
          <a:bodyPr>
            <a:noAutofit/>
          </a:bodyPr>
          <a:lstStyle/>
          <a:p>
            <a:r>
              <a:rPr lang="en-US" sz="3600" dirty="0" smtClean="0">
                <a:latin typeface="Myriad Pro"/>
                <a:cs typeface="Myriad Pro"/>
              </a:rPr>
              <a:t>Suppose I increase [</a:t>
            </a:r>
            <a:r>
              <a:rPr lang="en-US" sz="3600" dirty="0" err="1" smtClean="0">
                <a:latin typeface="Myriad Pro"/>
                <a:cs typeface="Myriad Pro"/>
              </a:rPr>
              <a:t>K</a:t>
            </a:r>
            <a:r>
              <a:rPr lang="en-US" sz="3600" baseline="-25000" dirty="0" err="1" smtClean="0">
                <a:latin typeface="Myriad Pro"/>
                <a:cs typeface="Myriad Pro"/>
              </a:rPr>
              <a:t>tot</a:t>
            </a:r>
            <a:r>
              <a:rPr lang="en-US" sz="3600" dirty="0" smtClean="0">
                <a:latin typeface="Myriad Pro"/>
                <a:cs typeface="Myriad Pro"/>
              </a:rPr>
              <a:t>] to move from just below to just above the threshold:</a:t>
            </a:r>
            <a:endParaRPr lang="en-US" sz="3600" dirty="0">
              <a:latin typeface="Myriad Pro"/>
              <a:cs typeface="Myriad Pro"/>
            </a:endParaRPr>
          </a:p>
        </p:txBody>
      </p:sp>
      <p:sp>
        <p:nvSpPr>
          <p:cNvPr id="7" name="Title 1"/>
          <p:cNvSpPr txBox="1">
            <a:spLocks/>
          </p:cNvSpPr>
          <p:nvPr/>
        </p:nvSpPr>
        <p:spPr>
          <a:xfrm>
            <a:off x="457200" y="5715000"/>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smtClean="0">
                <a:latin typeface="Myriad Pro"/>
                <a:cs typeface="Myriad Pro"/>
              </a:rPr>
              <a:t>How long until the output transitions?</a:t>
            </a:r>
            <a:endParaRPr lang="en-US" sz="3600" dirty="0">
              <a:latin typeface="Myriad Pro"/>
              <a:cs typeface="Myriad Pro"/>
            </a:endParaRPr>
          </a:p>
        </p:txBody>
      </p:sp>
      <p:cxnSp>
        <p:nvCxnSpPr>
          <p:cNvPr id="6" name="Straight Arrow Connector 5"/>
          <p:cNvCxnSpPr/>
          <p:nvPr/>
        </p:nvCxnSpPr>
        <p:spPr>
          <a:xfrm>
            <a:off x="3896560" y="3271607"/>
            <a:ext cx="83959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40839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3059"/>
            <a:ext cx="8229600" cy="1143000"/>
          </a:xfrm>
        </p:spPr>
        <p:txBody>
          <a:bodyPr>
            <a:normAutofit fontScale="90000"/>
          </a:bodyPr>
          <a:lstStyle/>
          <a:p>
            <a:r>
              <a:rPr lang="en-US" dirty="0" smtClean="0"/>
              <a:t>The downside (?) of zero-order </a:t>
            </a:r>
            <a:r>
              <a:rPr lang="en-US" dirty="0" err="1" smtClean="0"/>
              <a:t>ultrasensitivity</a:t>
            </a:r>
            <a:r>
              <a:rPr lang="en-US" dirty="0" smtClean="0"/>
              <a:t>: slow transitions </a:t>
            </a:r>
            <a:endParaRPr lang="en-US" dirty="0"/>
          </a:p>
        </p:txBody>
      </p:sp>
      <p:pic>
        <p:nvPicPr>
          <p:cNvPr id="5" name="Picture 4"/>
          <p:cNvPicPr>
            <a:picLocks noChangeAspect="1"/>
          </p:cNvPicPr>
          <p:nvPr/>
        </p:nvPicPr>
        <p:blipFill>
          <a:blip r:embed="rId3"/>
          <a:stretch>
            <a:fillRect/>
          </a:stretch>
        </p:blipFill>
        <p:spPr>
          <a:xfrm>
            <a:off x="392616" y="1807992"/>
            <a:ext cx="8436824" cy="4292275"/>
          </a:xfrm>
          <a:prstGeom prst="rect">
            <a:avLst/>
          </a:prstGeom>
        </p:spPr>
      </p:pic>
      <p:sp>
        <p:nvSpPr>
          <p:cNvPr id="15" name="Rectangle 14"/>
          <p:cNvSpPr/>
          <p:nvPr/>
        </p:nvSpPr>
        <p:spPr>
          <a:xfrm>
            <a:off x="1971814" y="2819278"/>
            <a:ext cx="5799779" cy="103347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Rectangle 15"/>
          <p:cNvSpPr/>
          <p:nvPr/>
        </p:nvSpPr>
        <p:spPr>
          <a:xfrm>
            <a:off x="1971814" y="3917321"/>
            <a:ext cx="7172186" cy="103347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7" name="Rectangle 16"/>
          <p:cNvSpPr/>
          <p:nvPr/>
        </p:nvSpPr>
        <p:spPr>
          <a:xfrm>
            <a:off x="983231" y="4950792"/>
            <a:ext cx="7541839" cy="114947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90036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552975"/>
            <a:ext cx="8229600" cy="1143000"/>
          </a:xfrm>
        </p:spPr>
        <p:txBody>
          <a:bodyPr>
            <a:normAutofit fontScale="90000"/>
          </a:bodyPr>
          <a:lstStyle/>
          <a:p>
            <a:r>
              <a:rPr lang="en-US" dirty="0" smtClean="0">
                <a:latin typeface="Myriad Pro"/>
                <a:cs typeface="Myriad Pro"/>
              </a:rPr>
              <a:t>Discussion Paper #2:</a:t>
            </a:r>
            <a:br>
              <a:rPr lang="en-US" dirty="0" smtClean="0">
                <a:latin typeface="Myriad Pro"/>
                <a:cs typeface="Myriad Pro"/>
              </a:rPr>
            </a:br>
            <a:r>
              <a:rPr lang="en-US" dirty="0" err="1" smtClean="0">
                <a:latin typeface="Myriad Pro"/>
                <a:cs typeface="Myriad Pro"/>
              </a:rPr>
              <a:t>Melen</a:t>
            </a:r>
            <a:r>
              <a:rPr lang="en-US" dirty="0" smtClean="0">
                <a:latin typeface="Myriad Pro"/>
                <a:cs typeface="Myriad Pro"/>
              </a:rPr>
              <a:t> et al., 2005</a:t>
            </a:r>
            <a:endParaRPr lang="en-US" dirty="0">
              <a:latin typeface="Myriad Pro"/>
              <a:cs typeface="Myriad Pro"/>
            </a:endParaRPr>
          </a:p>
        </p:txBody>
      </p:sp>
      <p:sp>
        <p:nvSpPr>
          <p:cNvPr id="7" name="Title 3"/>
          <p:cNvSpPr txBox="1">
            <a:spLocks/>
          </p:cNvSpPr>
          <p:nvPr/>
        </p:nvSpPr>
        <p:spPr>
          <a:xfrm>
            <a:off x="457200" y="2986891"/>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yriad Pro"/>
                <a:cs typeface="Myriad Pro"/>
              </a:rPr>
              <a:t>Primer on </a:t>
            </a:r>
            <a:r>
              <a:rPr lang="en-US" i="1" dirty="0" smtClean="0">
                <a:latin typeface="Myriad Pro"/>
                <a:cs typeface="Myriad Pro"/>
              </a:rPr>
              <a:t>Drosophila</a:t>
            </a:r>
            <a:r>
              <a:rPr lang="en-US" dirty="0" smtClean="0">
                <a:latin typeface="Myriad Pro"/>
                <a:cs typeface="Myriad Pro"/>
              </a:rPr>
              <a:t> (fruit fly)</a:t>
            </a:r>
          </a:p>
          <a:p>
            <a:r>
              <a:rPr lang="en-US" dirty="0">
                <a:latin typeface="Myriad Pro"/>
                <a:cs typeface="Myriad Pro"/>
              </a:rPr>
              <a:t>d</a:t>
            </a:r>
            <a:r>
              <a:rPr lang="en-US" dirty="0" smtClean="0">
                <a:latin typeface="Myriad Pro"/>
                <a:cs typeface="Myriad Pro"/>
              </a:rPr>
              <a:t>evelopment and genetics</a:t>
            </a:r>
            <a:endParaRPr lang="en-US" dirty="0">
              <a:latin typeface="Myriad Pro"/>
              <a:cs typeface="Myriad Pro"/>
            </a:endParaRPr>
          </a:p>
        </p:txBody>
      </p:sp>
    </p:spTree>
    <p:extLst>
      <p:ext uri="{BB962C8B-B14F-4D97-AF65-F5344CB8AC3E}">
        <p14:creationId xmlns:p14="http://schemas.microsoft.com/office/powerpoint/2010/main" val="37173978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The first major problem in fruit fly embryogenesis: axis specification</a:t>
            </a:r>
            <a:endParaRPr lang="en-US" dirty="0">
              <a:latin typeface="Myriad Pro"/>
              <a:cs typeface="Myriad Pro"/>
            </a:endParaRPr>
          </a:p>
        </p:txBody>
      </p:sp>
      <p:pic>
        <p:nvPicPr>
          <p:cNvPr id="9" name="Picture 8"/>
          <p:cNvPicPr>
            <a:picLocks noChangeAspect="1"/>
          </p:cNvPicPr>
          <p:nvPr/>
        </p:nvPicPr>
        <p:blipFill>
          <a:blip r:embed="rId3"/>
          <a:stretch>
            <a:fillRect/>
          </a:stretch>
        </p:blipFill>
        <p:spPr>
          <a:xfrm>
            <a:off x="2567349" y="2917084"/>
            <a:ext cx="4186296" cy="2260600"/>
          </a:xfrm>
          <a:prstGeom prst="rect">
            <a:avLst/>
          </a:prstGeom>
        </p:spPr>
      </p:pic>
      <p:sp>
        <p:nvSpPr>
          <p:cNvPr id="12" name="TextBox 11"/>
          <p:cNvSpPr txBox="1"/>
          <p:nvPr/>
        </p:nvSpPr>
        <p:spPr>
          <a:xfrm>
            <a:off x="4083532" y="1817083"/>
            <a:ext cx="1270000" cy="1077218"/>
          </a:xfrm>
          <a:prstGeom prst="rect">
            <a:avLst/>
          </a:prstGeom>
          <a:noFill/>
        </p:spPr>
        <p:txBody>
          <a:bodyPr wrap="square" rtlCol="0">
            <a:spAutoFit/>
          </a:bodyPr>
          <a:lstStyle/>
          <a:p>
            <a:pPr algn="ctr"/>
            <a:r>
              <a:rPr lang="en-US" sz="3200" dirty="0" smtClean="0">
                <a:latin typeface="Myriad Pro"/>
                <a:cs typeface="Myriad Pro"/>
              </a:rPr>
              <a:t>Dorsal</a:t>
            </a:r>
          </a:p>
          <a:p>
            <a:pPr algn="ctr"/>
            <a:r>
              <a:rPr lang="en-US" sz="3200" dirty="0" smtClean="0">
                <a:latin typeface="Myriad Pro"/>
                <a:cs typeface="Myriad Pro"/>
              </a:rPr>
              <a:t>(back)</a:t>
            </a:r>
            <a:endParaRPr lang="en-US" sz="3200" dirty="0">
              <a:latin typeface="Myriad Pro"/>
              <a:cs typeface="Myriad Pro"/>
            </a:endParaRPr>
          </a:p>
        </p:txBody>
      </p:sp>
      <p:sp>
        <p:nvSpPr>
          <p:cNvPr id="13" name="TextBox 12"/>
          <p:cNvSpPr txBox="1"/>
          <p:nvPr/>
        </p:nvSpPr>
        <p:spPr>
          <a:xfrm>
            <a:off x="3673231" y="5254394"/>
            <a:ext cx="2071077" cy="1077218"/>
          </a:xfrm>
          <a:prstGeom prst="rect">
            <a:avLst/>
          </a:prstGeom>
          <a:noFill/>
        </p:spPr>
        <p:txBody>
          <a:bodyPr wrap="square" rtlCol="0">
            <a:spAutoFit/>
          </a:bodyPr>
          <a:lstStyle/>
          <a:p>
            <a:pPr algn="ctr"/>
            <a:r>
              <a:rPr lang="en-US" sz="3200" dirty="0" smtClean="0">
                <a:latin typeface="Myriad Pro"/>
                <a:cs typeface="Myriad Pro"/>
              </a:rPr>
              <a:t>Ventral</a:t>
            </a:r>
          </a:p>
          <a:p>
            <a:pPr algn="ctr"/>
            <a:r>
              <a:rPr lang="en-US" sz="3200" dirty="0" smtClean="0">
                <a:latin typeface="Myriad Pro"/>
                <a:cs typeface="Myriad Pro"/>
              </a:rPr>
              <a:t>(stomach)</a:t>
            </a:r>
            <a:endParaRPr lang="en-US" sz="3200" dirty="0">
              <a:latin typeface="Myriad Pro"/>
              <a:cs typeface="Myriad Pro"/>
            </a:endParaRPr>
          </a:p>
        </p:txBody>
      </p:sp>
      <p:sp>
        <p:nvSpPr>
          <p:cNvPr id="14" name="TextBox 13"/>
          <p:cNvSpPr txBox="1"/>
          <p:nvPr/>
        </p:nvSpPr>
        <p:spPr>
          <a:xfrm rot="16200000">
            <a:off x="1021289" y="3503886"/>
            <a:ext cx="1938214" cy="1077218"/>
          </a:xfrm>
          <a:prstGeom prst="rect">
            <a:avLst/>
          </a:prstGeom>
          <a:noFill/>
        </p:spPr>
        <p:txBody>
          <a:bodyPr wrap="square" rtlCol="0">
            <a:spAutoFit/>
          </a:bodyPr>
          <a:lstStyle/>
          <a:p>
            <a:pPr algn="ctr"/>
            <a:r>
              <a:rPr lang="en-US" sz="3200" dirty="0" smtClean="0">
                <a:latin typeface="Myriad Pro"/>
                <a:cs typeface="Myriad Pro"/>
              </a:rPr>
              <a:t>Anterior</a:t>
            </a:r>
          </a:p>
          <a:p>
            <a:pPr algn="ctr"/>
            <a:r>
              <a:rPr lang="en-US" sz="3200" dirty="0" smtClean="0">
                <a:latin typeface="Myriad Pro"/>
                <a:cs typeface="Myriad Pro"/>
              </a:rPr>
              <a:t>(head)</a:t>
            </a:r>
            <a:endParaRPr lang="en-US" sz="3200" dirty="0">
              <a:latin typeface="Myriad Pro"/>
              <a:cs typeface="Myriad Pro"/>
            </a:endParaRPr>
          </a:p>
        </p:txBody>
      </p:sp>
      <p:sp>
        <p:nvSpPr>
          <p:cNvPr id="15" name="TextBox 14"/>
          <p:cNvSpPr txBox="1"/>
          <p:nvPr/>
        </p:nvSpPr>
        <p:spPr>
          <a:xfrm rot="16200000">
            <a:off x="6213692" y="3503886"/>
            <a:ext cx="1938214" cy="1077218"/>
          </a:xfrm>
          <a:prstGeom prst="rect">
            <a:avLst/>
          </a:prstGeom>
          <a:noFill/>
        </p:spPr>
        <p:txBody>
          <a:bodyPr wrap="square" rtlCol="0">
            <a:spAutoFit/>
          </a:bodyPr>
          <a:lstStyle/>
          <a:p>
            <a:pPr algn="ctr"/>
            <a:r>
              <a:rPr lang="en-US" sz="3200" dirty="0" smtClean="0">
                <a:latin typeface="Myriad Pro"/>
                <a:cs typeface="Myriad Pro"/>
              </a:rPr>
              <a:t>Posterior</a:t>
            </a:r>
          </a:p>
          <a:p>
            <a:pPr algn="ctr"/>
            <a:r>
              <a:rPr lang="en-US" sz="3200" dirty="0" smtClean="0">
                <a:latin typeface="Myriad Pro"/>
                <a:cs typeface="Myriad Pro"/>
              </a:rPr>
              <a:t>(tail)</a:t>
            </a:r>
            <a:endParaRPr lang="en-US" sz="3200" dirty="0">
              <a:latin typeface="Myriad Pro"/>
              <a:cs typeface="Myriad Pro"/>
            </a:endParaRPr>
          </a:p>
        </p:txBody>
      </p:sp>
    </p:spTree>
    <p:extLst>
      <p:ext uri="{BB962C8B-B14F-4D97-AF65-F5344CB8AC3E}">
        <p14:creationId xmlns:p14="http://schemas.microsoft.com/office/powerpoint/2010/main" val="32926581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796"/>
            <a:ext cx="8229600" cy="1679208"/>
          </a:xfrm>
        </p:spPr>
        <p:txBody>
          <a:bodyPr>
            <a:normAutofit/>
          </a:bodyPr>
          <a:lstStyle/>
          <a:p>
            <a:r>
              <a:rPr lang="en-US" dirty="0" smtClean="0"/>
              <a:t>Following fertilization,</a:t>
            </a:r>
            <a:br>
              <a:rPr lang="en-US" dirty="0" smtClean="0"/>
            </a:br>
            <a:r>
              <a:rPr lang="en-US" dirty="0" smtClean="0"/>
              <a:t>a surface layer of cells forms</a:t>
            </a:r>
            <a:endParaRPr lang="en-US" dirty="0"/>
          </a:p>
        </p:txBody>
      </p:sp>
      <p:pic>
        <p:nvPicPr>
          <p:cNvPr id="5" name="Picture 4"/>
          <p:cNvPicPr>
            <a:picLocks noChangeAspect="1"/>
          </p:cNvPicPr>
          <p:nvPr/>
        </p:nvPicPr>
        <p:blipFill>
          <a:blip r:embed="rId2"/>
          <a:stretch>
            <a:fillRect/>
          </a:stretch>
        </p:blipFill>
        <p:spPr>
          <a:xfrm>
            <a:off x="1141046" y="1778004"/>
            <a:ext cx="6992815" cy="4486967"/>
          </a:xfrm>
          <a:prstGeom prst="rect">
            <a:avLst/>
          </a:prstGeom>
        </p:spPr>
      </p:pic>
      <p:sp>
        <p:nvSpPr>
          <p:cNvPr id="3" name="Rectangle 2"/>
          <p:cNvSpPr/>
          <p:nvPr/>
        </p:nvSpPr>
        <p:spPr>
          <a:xfrm>
            <a:off x="7795846" y="6056923"/>
            <a:ext cx="338015" cy="20804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3278554" y="1778004"/>
            <a:ext cx="2328985" cy="22078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p:cNvSpPr/>
          <p:nvPr/>
        </p:nvSpPr>
        <p:spPr>
          <a:xfrm>
            <a:off x="5662249" y="1758467"/>
            <a:ext cx="2471612" cy="22078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626411" y="3966307"/>
            <a:ext cx="4066684" cy="23602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4716327" y="3923259"/>
            <a:ext cx="4066684" cy="23602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0998515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Why is </a:t>
            </a:r>
            <a:r>
              <a:rPr lang="en-US" i="1" dirty="0" smtClean="0">
                <a:latin typeface="Myriad Pro"/>
                <a:cs typeface="Myriad Pro"/>
              </a:rPr>
              <a:t>Drosophila</a:t>
            </a:r>
            <a:r>
              <a:rPr lang="en-US" dirty="0" smtClean="0">
                <a:latin typeface="Myriad Pro"/>
                <a:cs typeface="Myriad Pro"/>
              </a:rPr>
              <a:t> DV patterning</a:t>
            </a:r>
            <a:br>
              <a:rPr lang="en-US" dirty="0" smtClean="0">
                <a:latin typeface="Myriad Pro"/>
                <a:cs typeface="Myriad Pro"/>
              </a:rPr>
            </a:br>
            <a:r>
              <a:rPr lang="en-US" dirty="0" smtClean="0">
                <a:latin typeface="Myriad Pro"/>
                <a:cs typeface="Myriad Pro"/>
              </a:rPr>
              <a:t>a convenient model system?</a:t>
            </a:r>
            <a:endParaRPr lang="en-US" dirty="0">
              <a:latin typeface="Myriad Pro"/>
              <a:cs typeface="Myriad Pro"/>
            </a:endParaRPr>
          </a:p>
        </p:txBody>
      </p:sp>
      <p:sp>
        <p:nvSpPr>
          <p:cNvPr id="6" name="TextBox 5"/>
          <p:cNvSpPr txBox="1"/>
          <p:nvPr/>
        </p:nvSpPr>
        <p:spPr>
          <a:xfrm>
            <a:off x="5052021" y="3273187"/>
            <a:ext cx="4091979" cy="954107"/>
          </a:xfrm>
          <a:prstGeom prst="rect">
            <a:avLst/>
          </a:prstGeom>
          <a:noFill/>
        </p:spPr>
        <p:txBody>
          <a:bodyPr wrap="square" rtlCol="0">
            <a:spAutoFit/>
          </a:bodyPr>
          <a:lstStyle/>
          <a:p>
            <a:pPr algn="ctr"/>
            <a:r>
              <a:rPr lang="en-US" sz="2800" dirty="0" smtClean="0">
                <a:latin typeface="Myriad Pro"/>
                <a:cs typeface="Myriad Pro"/>
              </a:rPr>
              <a:t>Simple geometry and easy imaging</a:t>
            </a:r>
            <a:endParaRPr lang="en-US" sz="2800" dirty="0">
              <a:latin typeface="Myriad Pro"/>
              <a:cs typeface="Myriad Pro"/>
            </a:endParaRPr>
          </a:p>
        </p:txBody>
      </p:sp>
      <p:pic>
        <p:nvPicPr>
          <p:cNvPr id="7" name="Picture 6"/>
          <p:cNvPicPr>
            <a:picLocks noChangeAspect="1"/>
          </p:cNvPicPr>
          <p:nvPr/>
        </p:nvPicPr>
        <p:blipFill rotWithShape="1">
          <a:blip r:embed="rId2"/>
          <a:srcRect l="9301" r="4448"/>
          <a:stretch/>
        </p:blipFill>
        <p:spPr>
          <a:xfrm>
            <a:off x="818064" y="2654561"/>
            <a:ext cx="3724336" cy="2148906"/>
          </a:xfrm>
          <a:prstGeom prst="rect">
            <a:avLst/>
          </a:prstGeom>
        </p:spPr>
      </p:pic>
      <p:pic>
        <p:nvPicPr>
          <p:cNvPr id="8" name="Picture 7"/>
          <p:cNvPicPr>
            <a:picLocks noChangeAspect="1"/>
          </p:cNvPicPr>
          <p:nvPr/>
        </p:nvPicPr>
        <p:blipFill rotWithShape="1">
          <a:blip r:embed="rId3"/>
          <a:srcRect l="4969"/>
          <a:stretch/>
        </p:blipFill>
        <p:spPr>
          <a:xfrm>
            <a:off x="172225" y="5312655"/>
            <a:ext cx="5204653" cy="547679"/>
          </a:xfrm>
          <a:prstGeom prst="rect">
            <a:avLst/>
          </a:prstGeom>
        </p:spPr>
      </p:pic>
    </p:spTree>
    <p:extLst>
      <p:ext uri="{BB962C8B-B14F-4D97-AF65-F5344CB8AC3E}">
        <p14:creationId xmlns:p14="http://schemas.microsoft.com/office/powerpoint/2010/main" val="234770207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738" y="-77046"/>
            <a:ext cx="8229600" cy="1855054"/>
          </a:xfrm>
        </p:spPr>
        <p:txBody>
          <a:bodyPr>
            <a:normAutofit/>
          </a:bodyPr>
          <a:lstStyle/>
          <a:p>
            <a:r>
              <a:rPr lang="en-US" sz="3200" dirty="0" err="1" smtClean="0">
                <a:latin typeface="Myriad Pro"/>
                <a:cs typeface="Myriad Pro"/>
              </a:rPr>
              <a:t>Dorsoventral</a:t>
            </a:r>
            <a:r>
              <a:rPr lang="en-US" sz="3200" dirty="0" smtClean="0">
                <a:latin typeface="Myriad Pro"/>
                <a:cs typeface="Myriad Pro"/>
              </a:rPr>
              <a:t> gradient of active Dorsal (a transcription factor) in the early embryo</a:t>
            </a:r>
            <a:endParaRPr lang="en-US" sz="3200" dirty="0">
              <a:latin typeface="Myriad Pro"/>
              <a:cs typeface="Myriad Pro"/>
            </a:endParaRPr>
          </a:p>
        </p:txBody>
      </p:sp>
      <p:pic>
        <p:nvPicPr>
          <p:cNvPr id="3" name="Picture 2"/>
          <p:cNvPicPr>
            <a:picLocks noChangeAspect="1"/>
          </p:cNvPicPr>
          <p:nvPr/>
        </p:nvPicPr>
        <p:blipFill>
          <a:blip r:embed="rId3"/>
          <a:stretch>
            <a:fillRect/>
          </a:stretch>
        </p:blipFill>
        <p:spPr>
          <a:xfrm>
            <a:off x="917446" y="2325075"/>
            <a:ext cx="3200231" cy="3184771"/>
          </a:xfrm>
          <a:prstGeom prst="rect">
            <a:avLst/>
          </a:prstGeom>
        </p:spPr>
      </p:pic>
      <p:sp>
        <p:nvSpPr>
          <p:cNvPr id="10" name="TextBox 9"/>
          <p:cNvSpPr txBox="1"/>
          <p:nvPr/>
        </p:nvSpPr>
        <p:spPr>
          <a:xfrm>
            <a:off x="1219182" y="1801855"/>
            <a:ext cx="2371969" cy="523220"/>
          </a:xfrm>
          <a:prstGeom prst="rect">
            <a:avLst/>
          </a:prstGeom>
          <a:noFill/>
        </p:spPr>
        <p:txBody>
          <a:bodyPr wrap="square" rtlCol="0">
            <a:spAutoFit/>
          </a:bodyPr>
          <a:lstStyle/>
          <a:p>
            <a:pPr algn="ctr"/>
            <a:r>
              <a:rPr lang="en-US" sz="2800" dirty="0" smtClean="0">
                <a:latin typeface="Myriad Pro"/>
                <a:cs typeface="Myriad Pro"/>
              </a:rPr>
              <a:t>Dorsal</a:t>
            </a:r>
            <a:endParaRPr lang="en-US" sz="2800" dirty="0">
              <a:latin typeface="Myriad Pro"/>
              <a:cs typeface="Myriad Pro"/>
            </a:endParaRPr>
          </a:p>
        </p:txBody>
      </p:sp>
      <p:sp>
        <p:nvSpPr>
          <p:cNvPr id="11" name="TextBox 10"/>
          <p:cNvSpPr txBox="1"/>
          <p:nvPr/>
        </p:nvSpPr>
        <p:spPr>
          <a:xfrm>
            <a:off x="1297334" y="5529382"/>
            <a:ext cx="2371969" cy="523220"/>
          </a:xfrm>
          <a:prstGeom prst="rect">
            <a:avLst/>
          </a:prstGeom>
          <a:noFill/>
        </p:spPr>
        <p:txBody>
          <a:bodyPr wrap="square" rtlCol="0">
            <a:spAutoFit/>
          </a:bodyPr>
          <a:lstStyle/>
          <a:p>
            <a:pPr algn="ctr"/>
            <a:r>
              <a:rPr lang="en-US" sz="2800" dirty="0" smtClean="0">
                <a:latin typeface="Myriad Pro"/>
                <a:cs typeface="Myriad Pro"/>
              </a:rPr>
              <a:t>Ventral</a:t>
            </a:r>
            <a:endParaRPr lang="en-US" sz="2800" dirty="0">
              <a:latin typeface="Myriad Pro"/>
              <a:cs typeface="Myriad Pro"/>
            </a:endParaRPr>
          </a:p>
        </p:txBody>
      </p:sp>
      <p:sp>
        <p:nvSpPr>
          <p:cNvPr id="16" name="TextBox 15"/>
          <p:cNvSpPr txBox="1"/>
          <p:nvPr/>
        </p:nvSpPr>
        <p:spPr>
          <a:xfrm>
            <a:off x="5724769" y="6335772"/>
            <a:ext cx="3438769" cy="523220"/>
          </a:xfrm>
          <a:prstGeom prst="rect">
            <a:avLst/>
          </a:prstGeom>
          <a:noFill/>
        </p:spPr>
        <p:txBody>
          <a:bodyPr wrap="square" rtlCol="0">
            <a:spAutoFit/>
          </a:bodyPr>
          <a:lstStyle/>
          <a:p>
            <a:pPr algn="ctr"/>
            <a:r>
              <a:rPr lang="en-US" sz="2800" dirty="0" err="1" smtClean="0">
                <a:latin typeface="Myriad Pro"/>
                <a:cs typeface="Myriad Pro"/>
              </a:rPr>
              <a:t>Liberman</a:t>
            </a:r>
            <a:r>
              <a:rPr lang="en-US" sz="2800" dirty="0" smtClean="0">
                <a:latin typeface="Myriad Pro"/>
                <a:cs typeface="Myriad Pro"/>
              </a:rPr>
              <a:t> et al., 2009</a:t>
            </a:r>
            <a:endParaRPr lang="en-US" sz="2800" dirty="0">
              <a:latin typeface="Myriad Pro"/>
              <a:cs typeface="Myriad Pro"/>
            </a:endParaRPr>
          </a:p>
        </p:txBody>
      </p:sp>
      <p:pic>
        <p:nvPicPr>
          <p:cNvPr id="4" name="Picture 3"/>
          <p:cNvPicPr>
            <a:picLocks noChangeAspect="1"/>
          </p:cNvPicPr>
          <p:nvPr/>
        </p:nvPicPr>
        <p:blipFill>
          <a:blip r:embed="rId4"/>
          <a:stretch>
            <a:fillRect/>
          </a:stretch>
        </p:blipFill>
        <p:spPr>
          <a:xfrm>
            <a:off x="4558079" y="2364151"/>
            <a:ext cx="3701025" cy="3087595"/>
          </a:xfrm>
          <a:prstGeom prst="rect">
            <a:avLst/>
          </a:prstGeom>
        </p:spPr>
      </p:pic>
      <p:sp>
        <p:nvSpPr>
          <p:cNvPr id="17" name="TextBox 16"/>
          <p:cNvSpPr txBox="1"/>
          <p:nvPr/>
        </p:nvSpPr>
        <p:spPr>
          <a:xfrm>
            <a:off x="5144462" y="1801855"/>
            <a:ext cx="2371969" cy="523220"/>
          </a:xfrm>
          <a:prstGeom prst="rect">
            <a:avLst/>
          </a:prstGeom>
          <a:noFill/>
        </p:spPr>
        <p:txBody>
          <a:bodyPr wrap="square" rtlCol="0">
            <a:spAutoFit/>
          </a:bodyPr>
          <a:lstStyle/>
          <a:p>
            <a:pPr algn="ctr"/>
            <a:r>
              <a:rPr lang="en-US" sz="2800" dirty="0" smtClean="0">
                <a:latin typeface="Myriad Pro"/>
                <a:cs typeface="Myriad Pro"/>
              </a:rPr>
              <a:t>Dorsal</a:t>
            </a:r>
            <a:endParaRPr lang="en-US" sz="2800" dirty="0">
              <a:latin typeface="Myriad Pro"/>
              <a:cs typeface="Myriad Pro"/>
            </a:endParaRPr>
          </a:p>
        </p:txBody>
      </p:sp>
      <p:sp>
        <p:nvSpPr>
          <p:cNvPr id="18" name="TextBox 17"/>
          <p:cNvSpPr txBox="1"/>
          <p:nvPr/>
        </p:nvSpPr>
        <p:spPr>
          <a:xfrm>
            <a:off x="5222614" y="5529382"/>
            <a:ext cx="2371969" cy="523220"/>
          </a:xfrm>
          <a:prstGeom prst="rect">
            <a:avLst/>
          </a:prstGeom>
          <a:noFill/>
        </p:spPr>
        <p:txBody>
          <a:bodyPr wrap="square" rtlCol="0">
            <a:spAutoFit/>
          </a:bodyPr>
          <a:lstStyle/>
          <a:p>
            <a:pPr algn="ctr"/>
            <a:r>
              <a:rPr lang="en-US" sz="2800" dirty="0" smtClean="0">
                <a:latin typeface="Myriad Pro"/>
                <a:cs typeface="Myriad Pro"/>
              </a:rPr>
              <a:t>Ventral</a:t>
            </a:r>
            <a:endParaRPr lang="en-US" sz="2800" dirty="0">
              <a:latin typeface="Myriad Pro"/>
              <a:cs typeface="Myriad Pro"/>
            </a:endParaRPr>
          </a:p>
        </p:txBody>
      </p:sp>
    </p:spTree>
    <p:extLst>
      <p:ext uri="{BB962C8B-B14F-4D97-AF65-F5344CB8AC3E}">
        <p14:creationId xmlns:p14="http://schemas.microsoft.com/office/powerpoint/2010/main" val="9681630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Dorsal has many target genes, and their activation thresholds differ</a:t>
            </a:r>
            <a:endParaRPr lang="en-US" dirty="0">
              <a:latin typeface="Myriad Pro"/>
              <a:cs typeface="Myriad Pro"/>
            </a:endParaRPr>
          </a:p>
        </p:txBody>
      </p:sp>
      <p:pic>
        <p:nvPicPr>
          <p:cNvPr id="3" name="Picture 2"/>
          <p:cNvPicPr>
            <a:picLocks noChangeAspect="1"/>
          </p:cNvPicPr>
          <p:nvPr/>
        </p:nvPicPr>
        <p:blipFill>
          <a:blip r:embed="rId2"/>
          <a:stretch>
            <a:fillRect/>
          </a:stretch>
        </p:blipFill>
        <p:spPr>
          <a:xfrm>
            <a:off x="2540122" y="1537708"/>
            <a:ext cx="4127699" cy="4048013"/>
          </a:xfrm>
          <a:prstGeom prst="rect">
            <a:avLst/>
          </a:prstGeom>
        </p:spPr>
      </p:pic>
      <p:sp>
        <p:nvSpPr>
          <p:cNvPr id="9" name="TextBox 8"/>
          <p:cNvSpPr txBox="1"/>
          <p:nvPr/>
        </p:nvSpPr>
        <p:spPr>
          <a:xfrm>
            <a:off x="6667821" y="5182510"/>
            <a:ext cx="2343206" cy="369332"/>
          </a:xfrm>
          <a:prstGeom prst="rect">
            <a:avLst/>
          </a:prstGeom>
          <a:noFill/>
        </p:spPr>
        <p:txBody>
          <a:bodyPr wrap="square" rtlCol="0">
            <a:spAutoFit/>
          </a:bodyPr>
          <a:lstStyle/>
          <a:p>
            <a:pPr algn="ctr"/>
            <a:r>
              <a:rPr lang="en-US" dirty="0" err="1" smtClean="0">
                <a:latin typeface="Myriad Pro"/>
                <a:cs typeface="Myriad Pro"/>
              </a:rPr>
              <a:t>Liberman</a:t>
            </a:r>
            <a:r>
              <a:rPr lang="en-US" dirty="0" smtClean="0">
                <a:latin typeface="Myriad Pro"/>
                <a:cs typeface="Myriad Pro"/>
              </a:rPr>
              <a:t> et al., 2009</a:t>
            </a:r>
            <a:endParaRPr lang="en-US" dirty="0">
              <a:latin typeface="Myriad Pro"/>
              <a:cs typeface="Myriad Pro"/>
            </a:endParaRPr>
          </a:p>
        </p:txBody>
      </p:sp>
      <p:sp>
        <p:nvSpPr>
          <p:cNvPr id="5" name="Title 1"/>
          <p:cNvSpPr txBox="1">
            <a:spLocks/>
          </p:cNvSpPr>
          <p:nvPr/>
        </p:nvSpPr>
        <p:spPr>
          <a:xfrm>
            <a:off x="545400" y="5566887"/>
            <a:ext cx="8229600" cy="1143000"/>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dirty="0" smtClean="0">
                <a:latin typeface="Myriad Pro"/>
                <a:cs typeface="Myriad Pro"/>
              </a:rPr>
              <a:t>Sharp expression boundaries are created through </a:t>
            </a:r>
            <a:r>
              <a:rPr lang="en-US" sz="2400" dirty="0" err="1" smtClean="0">
                <a:latin typeface="Myriad Pro"/>
                <a:cs typeface="Myriad Pro"/>
              </a:rPr>
              <a:t>cooperativity</a:t>
            </a:r>
            <a:r>
              <a:rPr lang="en-US" sz="2400" dirty="0" smtClean="0">
                <a:latin typeface="Myriad Pro"/>
                <a:cs typeface="Myriad Pro"/>
              </a:rPr>
              <a:t> in Dorsal binding (and downstream interactions) </a:t>
            </a:r>
            <a:endParaRPr lang="en-US" sz="2400" dirty="0">
              <a:latin typeface="Myriad Pro"/>
              <a:cs typeface="Myriad Pro"/>
            </a:endParaRPr>
          </a:p>
        </p:txBody>
      </p:sp>
    </p:spTree>
    <p:extLst>
      <p:ext uri="{BB962C8B-B14F-4D97-AF65-F5344CB8AC3E}">
        <p14:creationId xmlns:p14="http://schemas.microsoft.com/office/powerpoint/2010/main" val="4207472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98" y="274638"/>
            <a:ext cx="8528042" cy="1143000"/>
          </a:xfrm>
        </p:spPr>
        <p:txBody>
          <a:bodyPr>
            <a:noAutofit/>
          </a:bodyPr>
          <a:lstStyle/>
          <a:p>
            <a:r>
              <a:rPr lang="en-US" sz="3200" dirty="0" smtClean="0">
                <a:latin typeface="Myriad Pro"/>
                <a:cs typeface="Myriad Pro"/>
              </a:rPr>
              <a:t>The most </a:t>
            </a:r>
            <a:r>
              <a:rPr lang="en-US" sz="3200" dirty="0">
                <a:latin typeface="Myriad Pro"/>
                <a:cs typeface="Myriad Pro"/>
              </a:rPr>
              <a:t>v</a:t>
            </a:r>
            <a:r>
              <a:rPr lang="en-US" sz="3200" dirty="0" smtClean="0">
                <a:latin typeface="Myriad Pro"/>
                <a:cs typeface="Myriad Pro"/>
              </a:rPr>
              <a:t>entral cells buckle inward and become mesoderm, forming muscles, heart, etc.</a:t>
            </a:r>
            <a:endParaRPr lang="en-US" sz="3200" dirty="0">
              <a:latin typeface="Myriad Pro"/>
              <a:cs typeface="Myriad Pro"/>
            </a:endParaRPr>
          </a:p>
        </p:txBody>
      </p:sp>
      <p:sp>
        <p:nvSpPr>
          <p:cNvPr id="9" name="TextBox 8"/>
          <p:cNvSpPr txBox="1"/>
          <p:nvPr/>
        </p:nvSpPr>
        <p:spPr>
          <a:xfrm>
            <a:off x="5724769" y="6335772"/>
            <a:ext cx="3438769" cy="523220"/>
          </a:xfrm>
          <a:prstGeom prst="rect">
            <a:avLst/>
          </a:prstGeom>
          <a:noFill/>
        </p:spPr>
        <p:txBody>
          <a:bodyPr wrap="square" rtlCol="0">
            <a:spAutoFit/>
          </a:bodyPr>
          <a:lstStyle/>
          <a:p>
            <a:pPr algn="ctr"/>
            <a:r>
              <a:rPr lang="en-US" sz="2800" dirty="0" smtClean="0">
                <a:latin typeface="Myriad Pro"/>
                <a:cs typeface="Myriad Pro"/>
              </a:rPr>
              <a:t>Gilbert 7</a:t>
            </a:r>
            <a:r>
              <a:rPr lang="en-US" sz="2800" baseline="30000" dirty="0" smtClean="0">
                <a:latin typeface="Myriad Pro"/>
                <a:cs typeface="Myriad Pro"/>
              </a:rPr>
              <a:t>th</a:t>
            </a:r>
            <a:r>
              <a:rPr lang="en-US" sz="2800" dirty="0" smtClean="0">
                <a:latin typeface="Myriad Pro"/>
                <a:cs typeface="Myriad Pro"/>
              </a:rPr>
              <a:t> ed.</a:t>
            </a:r>
            <a:endParaRPr lang="en-US" sz="2800" dirty="0">
              <a:latin typeface="Myriad Pro"/>
              <a:cs typeface="Myriad Pro"/>
            </a:endParaRPr>
          </a:p>
        </p:txBody>
      </p:sp>
      <p:pic>
        <p:nvPicPr>
          <p:cNvPr id="4" name="Picture 3"/>
          <p:cNvPicPr>
            <a:picLocks noChangeAspect="1"/>
          </p:cNvPicPr>
          <p:nvPr/>
        </p:nvPicPr>
        <p:blipFill>
          <a:blip r:embed="rId2"/>
          <a:stretch>
            <a:fillRect/>
          </a:stretch>
        </p:blipFill>
        <p:spPr>
          <a:xfrm>
            <a:off x="2605453" y="1632556"/>
            <a:ext cx="4527345" cy="4561131"/>
          </a:xfrm>
          <a:prstGeom prst="rect">
            <a:avLst/>
          </a:prstGeom>
        </p:spPr>
      </p:pic>
    </p:spTree>
    <p:extLst>
      <p:ext uri="{BB962C8B-B14F-4D97-AF65-F5344CB8AC3E}">
        <p14:creationId xmlns:p14="http://schemas.microsoft.com/office/powerpoint/2010/main" val="25013806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Extracellular signaling molecules bind to </a:t>
            </a:r>
            <a:r>
              <a:rPr lang="en-US" dirty="0" err="1" smtClean="0"/>
              <a:t>transmembrane</a:t>
            </a:r>
            <a:r>
              <a:rPr lang="en-US" dirty="0" smtClean="0"/>
              <a:t> receptors</a:t>
            </a:r>
            <a:endParaRPr lang="en-US" dirty="0"/>
          </a:p>
        </p:txBody>
      </p:sp>
      <p:cxnSp>
        <p:nvCxnSpPr>
          <p:cNvPr id="4" name="Straight Connector 3"/>
          <p:cNvCxnSpPr/>
          <p:nvPr/>
        </p:nvCxnSpPr>
        <p:spPr>
          <a:xfrm>
            <a:off x="6050117" y="3695344"/>
            <a:ext cx="0" cy="262367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6441575" y="3695344"/>
            <a:ext cx="0" cy="26251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6050117" y="166334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441575" y="1663344"/>
            <a:ext cx="0" cy="164651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4036046" y="447527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069975" y="372970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3811928" y="2610614"/>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4845857" y="225202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097740" y="3965778"/>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45857" y="5389673"/>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209799" y="5377720"/>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097740" y="1878497"/>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071623" y="2386496"/>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8042799" y="4587332"/>
            <a:ext cx="224118" cy="224118"/>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417801" y="5857350"/>
            <a:ext cx="2958353" cy="461665"/>
          </a:xfrm>
          <a:prstGeom prst="rect">
            <a:avLst/>
          </a:prstGeom>
          <a:noFill/>
        </p:spPr>
        <p:txBody>
          <a:bodyPr wrap="square" rtlCol="0">
            <a:spAutoFit/>
          </a:bodyPr>
          <a:lstStyle/>
          <a:p>
            <a:pPr algn="ctr"/>
            <a:r>
              <a:rPr lang="en-US" sz="2400" dirty="0" smtClean="0">
                <a:latin typeface="Myriad Pro"/>
                <a:cs typeface="Myriad Pro"/>
              </a:rPr>
              <a:t>Inside</a:t>
            </a:r>
            <a:endParaRPr lang="en-US" sz="2400" dirty="0">
              <a:latin typeface="Myriad Pro"/>
              <a:cs typeface="Myriad Pro"/>
            </a:endParaRPr>
          </a:p>
        </p:txBody>
      </p:sp>
      <p:sp>
        <p:nvSpPr>
          <p:cNvPr id="21" name="TextBox 20"/>
          <p:cNvSpPr txBox="1"/>
          <p:nvPr/>
        </p:nvSpPr>
        <p:spPr>
          <a:xfrm>
            <a:off x="2556869" y="5858862"/>
            <a:ext cx="2958353" cy="461665"/>
          </a:xfrm>
          <a:prstGeom prst="rect">
            <a:avLst/>
          </a:prstGeom>
          <a:noFill/>
        </p:spPr>
        <p:txBody>
          <a:bodyPr wrap="square" rtlCol="0">
            <a:spAutoFit/>
          </a:bodyPr>
          <a:lstStyle/>
          <a:p>
            <a:pPr algn="ctr"/>
            <a:r>
              <a:rPr lang="en-US" sz="2400" dirty="0" smtClean="0">
                <a:latin typeface="Myriad Pro"/>
                <a:cs typeface="Myriad Pro"/>
              </a:rPr>
              <a:t>Outside</a:t>
            </a:r>
            <a:endParaRPr lang="en-US" sz="2400" dirty="0">
              <a:latin typeface="Myriad Pro"/>
              <a:cs typeface="Myriad Pro"/>
            </a:endParaRPr>
          </a:p>
        </p:txBody>
      </p:sp>
      <p:sp>
        <p:nvSpPr>
          <p:cNvPr id="28" name="TextBox 27"/>
          <p:cNvSpPr txBox="1"/>
          <p:nvPr/>
        </p:nvSpPr>
        <p:spPr>
          <a:xfrm>
            <a:off x="5377161" y="6355809"/>
            <a:ext cx="1707299" cy="461665"/>
          </a:xfrm>
          <a:prstGeom prst="rect">
            <a:avLst/>
          </a:prstGeom>
          <a:noFill/>
        </p:spPr>
        <p:txBody>
          <a:bodyPr wrap="square" rtlCol="0">
            <a:spAutoFit/>
          </a:bodyPr>
          <a:lstStyle/>
          <a:p>
            <a:pPr algn="ctr"/>
            <a:r>
              <a:rPr lang="en-US" sz="2400" dirty="0" smtClean="0">
                <a:latin typeface="Myriad Pro"/>
                <a:cs typeface="Myriad Pro"/>
              </a:rPr>
              <a:t>Membrane</a:t>
            </a:r>
            <a:endParaRPr lang="en-US" sz="2400" dirty="0">
              <a:latin typeface="Myriad Pro"/>
              <a:cs typeface="Myriad Pro"/>
            </a:endParaRPr>
          </a:p>
        </p:txBody>
      </p:sp>
      <p:sp>
        <p:nvSpPr>
          <p:cNvPr id="29" name="TextBox 28"/>
          <p:cNvSpPr txBox="1"/>
          <p:nvPr/>
        </p:nvSpPr>
        <p:spPr>
          <a:xfrm>
            <a:off x="158757" y="2632585"/>
            <a:ext cx="2655278" cy="4154983"/>
          </a:xfrm>
          <a:prstGeom prst="rect">
            <a:avLst/>
          </a:prstGeom>
          <a:noFill/>
        </p:spPr>
        <p:txBody>
          <a:bodyPr wrap="square" rtlCol="0">
            <a:spAutoFit/>
          </a:bodyPr>
          <a:lstStyle/>
          <a:p>
            <a:pPr algn="ctr"/>
            <a:r>
              <a:rPr lang="en-US" sz="2400" dirty="0" smtClean="0">
                <a:latin typeface="Myriad Pro"/>
                <a:cs typeface="Myriad Pro"/>
              </a:rPr>
              <a:t>Example:</a:t>
            </a:r>
          </a:p>
          <a:p>
            <a:pPr algn="ctr"/>
            <a:r>
              <a:rPr lang="en-US" sz="2400" dirty="0" smtClean="0">
                <a:latin typeface="Myriad Pro"/>
                <a:cs typeface="Myriad Pro"/>
              </a:rPr>
              <a:t>Neuronal signaling</a:t>
            </a:r>
          </a:p>
          <a:p>
            <a:pPr algn="ctr"/>
            <a:r>
              <a:rPr lang="en-US" sz="2400" dirty="0">
                <a:latin typeface="Myriad Pro"/>
                <a:cs typeface="Myriad Pro"/>
              </a:rPr>
              <a:t>a</a:t>
            </a:r>
            <a:r>
              <a:rPr lang="en-US" sz="2400" dirty="0" smtClean="0">
                <a:latin typeface="Myriad Pro"/>
                <a:cs typeface="Myriad Pro"/>
              </a:rPr>
              <a:t>t synapses</a:t>
            </a:r>
          </a:p>
          <a:p>
            <a:pPr algn="ctr"/>
            <a:endParaRPr lang="en-US" sz="2400" dirty="0">
              <a:latin typeface="Myriad Pro"/>
              <a:cs typeface="Myriad Pro"/>
            </a:endParaRPr>
          </a:p>
          <a:p>
            <a:pPr algn="ctr"/>
            <a:r>
              <a:rPr lang="en-US" sz="2400" dirty="0" smtClean="0">
                <a:solidFill>
                  <a:srgbClr val="008000"/>
                </a:solidFill>
                <a:latin typeface="Myriad Pro"/>
                <a:cs typeface="Myriad Pro"/>
              </a:rPr>
              <a:t>Neurotransmitter </a:t>
            </a:r>
            <a:r>
              <a:rPr lang="en-US" sz="2400" dirty="0" smtClean="0">
                <a:latin typeface="Myriad Pro"/>
                <a:cs typeface="Myriad Pro"/>
              </a:rPr>
              <a:t>binding to </a:t>
            </a:r>
            <a:r>
              <a:rPr lang="en-US" sz="2400" dirty="0" smtClean="0">
                <a:solidFill>
                  <a:srgbClr val="FF0000"/>
                </a:solidFill>
                <a:latin typeface="Myriad Pro"/>
                <a:cs typeface="Myriad Pro"/>
              </a:rPr>
              <a:t>receptors</a:t>
            </a:r>
            <a:r>
              <a:rPr lang="en-US" sz="2400" dirty="0" smtClean="0">
                <a:latin typeface="Myriad Pro"/>
                <a:cs typeface="Myriad Pro"/>
              </a:rPr>
              <a:t> caused a conformational change and channel opening</a:t>
            </a:r>
          </a:p>
          <a:p>
            <a:pPr algn="ctr"/>
            <a:endParaRPr lang="en-US" sz="2400" dirty="0" smtClean="0">
              <a:latin typeface="Myriad Pro"/>
              <a:cs typeface="Myriad Pro"/>
            </a:endParaRPr>
          </a:p>
        </p:txBody>
      </p:sp>
      <p:sp>
        <p:nvSpPr>
          <p:cNvPr id="24" name="Rectangle 23"/>
          <p:cNvSpPr/>
          <p:nvPr/>
        </p:nvSpPr>
        <p:spPr>
          <a:xfrm>
            <a:off x="5843971" y="3025691"/>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5843970" y="3690571"/>
            <a:ext cx="776941" cy="301812"/>
          </a:xfrm>
          <a:prstGeom prst="rect">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iamond 25"/>
          <p:cNvSpPr/>
          <p:nvPr/>
        </p:nvSpPr>
        <p:spPr>
          <a:xfrm>
            <a:off x="5694560" y="2815768"/>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Diamond 26"/>
          <p:cNvSpPr/>
          <p:nvPr/>
        </p:nvSpPr>
        <p:spPr>
          <a:xfrm>
            <a:off x="5694560" y="3741371"/>
            <a:ext cx="389964" cy="389964"/>
          </a:xfrm>
          <a:prstGeom prst="diamond">
            <a:avLst/>
          </a:prstGeom>
          <a:solidFill>
            <a:srgbClr val="008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H="1">
            <a:off x="5435763" y="3497544"/>
            <a:ext cx="1672942" cy="0"/>
          </a:xfrm>
          <a:prstGeom prst="line">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941971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446" y="98796"/>
            <a:ext cx="8438410" cy="955867"/>
          </a:xfrm>
        </p:spPr>
        <p:txBody>
          <a:bodyPr>
            <a:normAutofit fontScale="90000"/>
          </a:bodyPr>
          <a:lstStyle/>
          <a:p>
            <a:r>
              <a:rPr lang="en-US" sz="3600" dirty="0">
                <a:latin typeface="Myriad Pro"/>
                <a:cs typeface="Myriad Pro"/>
              </a:rPr>
              <a:t>C</a:t>
            </a:r>
            <a:r>
              <a:rPr lang="en-US" sz="3600" dirty="0" smtClean="0">
                <a:latin typeface="Myriad Pro"/>
                <a:cs typeface="Myriad Pro"/>
              </a:rPr>
              <a:t>ells that remain at the surface form ectoderm, e.g. the nervous system and epidermis (skin)</a:t>
            </a:r>
            <a:endParaRPr lang="en-US" sz="3600" dirty="0">
              <a:latin typeface="Myriad Pro"/>
              <a:cs typeface="Myriad Pro"/>
            </a:endParaRPr>
          </a:p>
        </p:txBody>
      </p:sp>
      <p:pic>
        <p:nvPicPr>
          <p:cNvPr id="6" name="Picture 5"/>
          <p:cNvPicPr>
            <a:picLocks noChangeAspect="1"/>
          </p:cNvPicPr>
          <p:nvPr/>
        </p:nvPicPr>
        <p:blipFill>
          <a:blip r:embed="rId3"/>
          <a:stretch>
            <a:fillRect/>
          </a:stretch>
        </p:blipFill>
        <p:spPr>
          <a:xfrm>
            <a:off x="344446" y="1288746"/>
            <a:ext cx="3951614" cy="5273315"/>
          </a:xfrm>
          <a:prstGeom prst="rect">
            <a:avLst/>
          </a:prstGeom>
        </p:spPr>
      </p:pic>
      <p:sp>
        <p:nvSpPr>
          <p:cNvPr id="10" name="Title 1"/>
          <p:cNvSpPr txBox="1">
            <a:spLocks/>
          </p:cNvSpPr>
          <p:nvPr/>
        </p:nvSpPr>
        <p:spPr>
          <a:xfrm>
            <a:off x="4779207" y="1269900"/>
            <a:ext cx="3853504" cy="5292161"/>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Myriad Pro"/>
                <a:cs typeface="Myriad Pro"/>
              </a:rPr>
              <a:t>The ventral midline cells secrete a </a:t>
            </a:r>
            <a:r>
              <a:rPr lang="en-US" sz="2800" i="1" dirty="0" err="1" smtClean="0">
                <a:latin typeface="Myriad Pro"/>
                <a:cs typeface="Myriad Pro"/>
              </a:rPr>
              <a:t>morphogen</a:t>
            </a:r>
            <a:r>
              <a:rPr lang="en-US" sz="2800" dirty="0">
                <a:latin typeface="Myriad Pro"/>
                <a:cs typeface="Myriad Pro"/>
              </a:rPr>
              <a:t> </a:t>
            </a:r>
            <a:r>
              <a:rPr lang="en-US" sz="2800" dirty="0" smtClean="0">
                <a:latin typeface="Myriad Pro"/>
                <a:cs typeface="Myriad Pro"/>
              </a:rPr>
              <a:t>called Spitz.</a:t>
            </a:r>
          </a:p>
          <a:p>
            <a:endParaRPr lang="en-US" sz="2800" dirty="0">
              <a:latin typeface="Myriad Pro"/>
              <a:cs typeface="Myriad Pro"/>
            </a:endParaRPr>
          </a:p>
          <a:p>
            <a:r>
              <a:rPr lang="en-US" sz="2800" dirty="0" smtClean="0">
                <a:latin typeface="Myriad Pro"/>
                <a:cs typeface="Myriad Pro"/>
              </a:rPr>
              <a:t>Spitz reaches different concentrations depending on the distance from the midline.</a:t>
            </a:r>
          </a:p>
          <a:p>
            <a:endParaRPr lang="en-US" sz="2800" dirty="0">
              <a:latin typeface="Myriad Pro"/>
              <a:cs typeface="Myriad Pro"/>
            </a:endParaRPr>
          </a:p>
          <a:p>
            <a:r>
              <a:rPr lang="en-US" sz="2800" dirty="0">
                <a:latin typeface="Myriad Pro"/>
                <a:cs typeface="Myriad Pro"/>
              </a:rPr>
              <a:t>C</a:t>
            </a:r>
            <a:r>
              <a:rPr lang="en-US" sz="2800" dirty="0" smtClean="0">
                <a:latin typeface="Myriad Pro"/>
                <a:cs typeface="Myriad Pro"/>
              </a:rPr>
              <a:t>ells determine their fate based on the [Spitz] they detect.</a:t>
            </a:r>
            <a:endParaRPr lang="en-US" sz="2800" dirty="0">
              <a:latin typeface="Myriad Pro"/>
              <a:cs typeface="Myriad Pro"/>
            </a:endParaRPr>
          </a:p>
        </p:txBody>
      </p:sp>
    </p:spTree>
    <p:extLst>
      <p:ext uri="{BB962C8B-B14F-4D97-AF65-F5344CB8AC3E}">
        <p14:creationId xmlns:p14="http://schemas.microsoft.com/office/powerpoint/2010/main" val="16776869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 transcriptional repressor, Yan, is degraded when [Spitz] is high</a:t>
            </a:r>
            <a:endParaRPr lang="en-US" dirty="0"/>
          </a:p>
        </p:txBody>
      </p:sp>
      <p:pic>
        <p:nvPicPr>
          <p:cNvPr id="3" name="Picture 2"/>
          <p:cNvPicPr>
            <a:picLocks noChangeAspect="1"/>
          </p:cNvPicPr>
          <p:nvPr/>
        </p:nvPicPr>
        <p:blipFill>
          <a:blip r:embed="rId2"/>
          <a:stretch>
            <a:fillRect/>
          </a:stretch>
        </p:blipFill>
        <p:spPr>
          <a:xfrm>
            <a:off x="1743765" y="2001706"/>
            <a:ext cx="5815655" cy="4024773"/>
          </a:xfrm>
          <a:prstGeom prst="rect">
            <a:avLst/>
          </a:prstGeom>
        </p:spPr>
      </p:pic>
    </p:spTree>
    <p:extLst>
      <p:ext uri="{BB962C8B-B14F-4D97-AF65-F5344CB8AC3E}">
        <p14:creationId xmlns:p14="http://schemas.microsoft.com/office/powerpoint/2010/main" val="250517096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[Spitz] binds its receptor</a:t>
            </a:r>
            <a:endParaRPr lang="en-US" dirty="0"/>
          </a:p>
        </p:txBody>
      </p:sp>
      <p:sp>
        <p:nvSpPr>
          <p:cNvPr id="4" name="Arc 3"/>
          <p:cNvSpPr/>
          <p:nvPr/>
        </p:nvSpPr>
        <p:spPr>
          <a:xfrm rot="18839185">
            <a:off x="-1888769" y="2615390"/>
            <a:ext cx="13114825" cy="13114825"/>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4176424" y="2206184"/>
            <a:ext cx="710423" cy="1183805"/>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p:cNvSpPr/>
          <p:nvPr/>
        </p:nvSpPr>
        <p:spPr>
          <a:xfrm>
            <a:off x="4305592" y="2012379"/>
            <a:ext cx="473615" cy="47361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4327173" y="1990944"/>
            <a:ext cx="432210" cy="43221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a:off x="3744198" y="1532207"/>
            <a:ext cx="1616264" cy="523220"/>
          </a:xfrm>
          <a:prstGeom prst="rect">
            <a:avLst/>
          </a:prstGeom>
          <a:noFill/>
        </p:spPr>
        <p:txBody>
          <a:bodyPr wrap="square" rtlCol="0">
            <a:spAutoFit/>
          </a:bodyPr>
          <a:lstStyle/>
          <a:p>
            <a:pPr algn="ctr"/>
            <a:r>
              <a:rPr lang="en-US" sz="2800" dirty="0" smtClean="0">
                <a:latin typeface="Myriad Pro"/>
                <a:cs typeface="Myriad Pro"/>
              </a:rPr>
              <a:t>Spitz</a:t>
            </a:r>
            <a:endParaRPr lang="en-US" sz="2800" dirty="0">
              <a:latin typeface="Myriad Pro"/>
              <a:cs typeface="Myriad Pro"/>
            </a:endParaRPr>
          </a:p>
        </p:txBody>
      </p:sp>
      <p:sp>
        <p:nvSpPr>
          <p:cNvPr id="9" name="TextBox 8"/>
          <p:cNvSpPr txBox="1"/>
          <p:nvPr/>
        </p:nvSpPr>
        <p:spPr>
          <a:xfrm>
            <a:off x="2088212" y="2524031"/>
            <a:ext cx="2131269" cy="954107"/>
          </a:xfrm>
          <a:prstGeom prst="rect">
            <a:avLst/>
          </a:prstGeom>
          <a:noFill/>
        </p:spPr>
        <p:txBody>
          <a:bodyPr wrap="square" rtlCol="0">
            <a:spAutoFit/>
          </a:bodyPr>
          <a:lstStyle/>
          <a:p>
            <a:pPr algn="r"/>
            <a:r>
              <a:rPr lang="en-US" sz="2800" dirty="0" smtClean="0">
                <a:latin typeface="Myriad Pro"/>
                <a:cs typeface="Myriad Pro"/>
              </a:rPr>
              <a:t>Receptor</a:t>
            </a:r>
          </a:p>
          <a:p>
            <a:pPr algn="r"/>
            <a:r>
              <a:rPr lang="en-US" sz="2800" dirty="0" smtClean="0">
                <a:latin typeface="Myriad Pro"/>
                <a:cs typeface="Myriad Pro"/>
              </a:rPr>
              <a:t>(EGFR)</a:t>
            </a:r>
            <a:endParaRPr lang="en-US" sz="2800" dirty="0">
              <a:latin typeface="Myriad Pro"/>
              <a:cs typeface="Myriad Pro"/>
            </a:endParaRPr>
          </a:p>
        </p:txBody>
      </p:sp>
      <p:sp>
        <p:nvSpPr>
          <p:cNvPr id="10" name="Oval 9"/>
          <p:cNvSpPr/>
          <p:nvPr/>
        </p:nvSpPr>
        <p:spPr>
          <a:xfrm>
            <a:off x="1224602" y="3815132"/>
            <a:ext cx="2004592" cy="1128264"/>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1483709" y="3869198"/>
            <a:ext cx="1530206" cy="954107"/>
          </a:xfrm>
          <a:prstGeom prst="rect">
            <a:avLst/>
          </a:prstGeom>
          <a:noFill/>
        </p:spPr>
        <p:txBody>
          <a:bodyPr wrap="square" rtlCol="0">
            <a:spAutoFit/>
          </a:bodyPr>
          <a:lstStyle/>
          <a:p>
            <a:pPr algn="ctr"/>
            <a:r>
              <a:rPr lang="en-US" sz="2800" dirty="0" smtClean="0">
                <a:latin typeface="Myriad Pro"/>
                <a:cs typeface="Myriad Pro"/>
              </a:rPr>
              <a:t>MAPK</a:t>
            </a:r>
          </a:p>
          <a:p>
            <a:pPr algn="ctr"/>
            <a:r>
              <a:rPr lang="en-US" sz="2800" dirty="0" smtClean="0">
                <a:latin typeface="Myriad Pro"/>
                <a:cs typeface="Myriad Pro"/>
              </a:rPr>
              <a:t>(ERK)</a:t>
            </a:r>
            <a:endParaRPr lang="en-US" sz="2800" dirty="0">
              <a:latin typeface="Myriad Pro"/>
              <a:cs typeface="Myriad Pro"/>
            </a:endParaRPr>
          </a:p>
        </p:txBody>
      </p:sp>
      <p:sp>
        <p:nvSpPr>
          <p:cNvPr id="12" name="Oval 11"/>
          <p:cNvSpPr/>
          <p:nvPr/>
        </p:nvSpPr>
        <p:spPr>
          <a:xfrm>
            <a:off x="4219481" y="5390629"/>
            <a:ext cx="1196980" cy="1256201"/>
          </a:xfrm>
          <a:prstGeom prst="ellipse">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4010198" y="5698920"/>
            <a:ext cx="1530206" cy="523220"/>
          </a:xfrm>
          <a:prstGeom prst="rect">
            <a:avLst/>
          </a:prstGeom>
          <a:noFill/>
        </p:spPr>
        <p:txBody>
          <a:bodyPr wrap="square" rtlCol="0">
            <a:spAutoFit/>
          </a:bodyPr>
          <a:lstStyle/>
          <a:p>
            <a:pPr algn="ctr"/>
            <a:r>
              <a:rPr lang="en-US" sz="2800" dirty="0" smtClean="0">
                <a:latin typeface="Myriad Pro"/>
                <a:cs typeface="Myriad Pro"/>
              </a:rPr>
              <a:t>Yan</a:t>
            </a:r>
            <a:endParaRPr lang="en-US" sz="2800" dirty="0">
              <a:latin typeface="Myriad Pro"/>
              <a:cs typeface="Myriad Pro"/>
            </a:endParaRPr>
          </a:p>
        </p:txBody>
      </p:sp>
      <p:sp>
        <p:nvSpPr>
          <p:cNvPr id="14" name="Oval 13"/>
          <p:cNvSpPr/>
          <p:nvPr/>
        </p:nvSpPr>
        <p:spPr>
          <a:xfrm rot="5400000">
            <a:off x="6617080" y="4657357"/>
            <a:ext cx="1196980" cy="2160204"/>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6143169" y="5437310"/>
            <a:ext cx="2145094" cy="523220"/>
          </a:xfrm>
          <a:prstGeom prst="rect">
            <a:avLst/>
          </a:prstGeom>
          <a:noFill/>
        </p:spPr>
        <p:txBody>
          <a:bodyPr wrap="square" rtlCol="0">
            <a:spAutoFit/>
          </a:bodyPr>
          <a:lstStyle/>
          <a:p>
            <a:pPr algn="ctr"/>
            <a:r>
              <a:rPr lang="en-US" sz="2800" dirty="0" smtClean="0">
                <a:latin typeface="Myriad Pro"/>
                <a:cs typeface="Myriad Pro"/>
              </a:rPr>
              <a:t>Phosphatase</a:t>
            </a:r>
            <a:endParaRPr lang="en-US" sz="2800" dirty="0">
              <a:latin typeface="Myriad Pro"/>
              <a:cs typeface="Myriad Pro"/>
            </a:endParaRPr>
          </a:p>
        </p:txBody>
      </p:sp>
    </p:spTree>
    <p:extLst>
      <p:ext uri="{BB962C8B-B14F-4D97-AF65-F5344CB8AC3E}">
        <p14:creationId xmlns:p14="http://schemas.microsoft.com/office/powerpoint/2010/main" val="3587543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Bound receptor activates MAPK (ERK) through a MAP kinase cascade</a:t>
            </a:r>
            <a:endParaRPr lang="en-US" dirty="0"/>
          </a:p>
        </p:txBody>
      </p:sp>
      <p:sp>
        <p:nvSpPr>
          <p:cNvPr id="4" name="Arc 3"/>
          <p:cNvSpPr/>
          <p:nvPr/>
        </p:nvSpPr>
        <p:spPr>
          <a:xfrm rot="18839185">
            <a:off x="-1888769" y="2615390"/>
            <a:ext cx="13114825" cy="13114825"/>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4176424" y="2206184"/>
            <a:ext cx="710423" cy="1183805"/>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p:cNvSpPr/>
          <p:nvPr/>
        </p:nvSpPr>
        <p:spPr>
          <a:xfrm>
            <a:off x="4305592" y="2012379"/>
            <a:ext cx="473615" cy="47361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4327173" y="1990944"/>
            <a:ext cx="432210" cy="43221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a:off x="3744198" y="1532207"/>
            <a:ext cx="1616264" cy="523220"/>
          </a:xfrm>
          <a:prstGeom prst="rect">
            <a:avLst/>
          </a:prstGeom>
          <a:noFill/>
        </p:spPr>
        <p:txBody>
          <a:bodyPr wrap="square" rtlCol="0">
            <a:spAutoFit/>
          </a:bodyPr>
          <a:lstStyle/>
          <a:p>
            <a:pPr algn="ctr"/>
            <a:r>
              <a:rPr lang="en-US" sz="2800" dirty="0" smtClean="0">
                <a:latin typeface="Myriad Pro"/>
                <a:cs typeface="Myriad Pro"/>
              </a:rPr>
              <a:t>Spitz</a:t>
            </a:r>
            <a:endParaRPr lang="en-US" sz="2800" dirty="0">
              <a:latin typeface="Myriad Pro"/>
              <a:cs typeface="Myriad Pro"/>
            </a:endParaRPr>
          </a:p>
        </p:txBody>
      </p:sp>
      <p:sp>
        <p:nvSpPr>
          <p:cNvPr id="9" name="TextBox 8"/>
          <p:cNvSpPr txBox="1"/>
          <p:nvPr/>
        </p:nvSpPr>
        <p:spPr>
          <a:xfrm>
            <a:off x="2088212" y="2524031"/>
            <a:ext cx="2131269" cy="954107"/>
          </a:xfrm>
          <a:prstGeom prst="rect">
            <a:avLst/>
          </a:prstGeom>
          <a:noFill/>
        </p:spPr>
        <p:txBody>
          <a:bodyPr wrap="square" rtlCol="0">
            <a:spAutoFit/>
          </a:bodyPr>
          <a:lstStyle/>
          <a:p>
            <a:pPr algn="r"/>
            <a:r>
              <a:rPr lang="en-US" sz="2800" dirty="0" smtClean="0">
                <a:latin typeface="Myriad Pro"/>
                <a:cs typeface="Myriad Pro"/>
              </a:rPr>
              <a:t>Receptor</a:t>
            </a:r>
          </a:p>
          <a:p>
            <a:pPr algn="r"/>
            <a:r>
              <a:rPr lang="en-US" sz="2800" dirty="0" smtClean="0">
                <a:latin typeface="Myriad Pro"/>
                <a:cs typeface="Myriad Pro"/>
              </a:rPr>
              <a:t>(EGFR)</a:t>
            </a:r>
            <a:endParaRPr lang="en-US" sz="2800" dirty="0">
              <a:latin typeface="Myriad Pro"/>
              <a:cs typeface="Myriad Pro"/>
            </a:endParaRPr>
          </a:p>
        </p:txBody>
      </p:sp>
      <p:sp>
        <p:nvSpPr>
          <p:cNvPr id="12" name="Oval 11"/>
          <p:cNvSpPr/>
          <p:nvPr/>
        </p:nvSpPr>
        <p:spPr>
          <a:xfrm>
            <a:off x="4219481" y="5390629"/>
            <a:ext cx="1196980" cy="1256201"/>
          </a:xfrm>
          <a:prstGeom prst="ellipse">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4010198" y="5698920"/>
            <a:ext cx="1530206" cy="523220"/>
          </a:xfrm>
          <a:prstGeom prst="rect">
            <a:avLst/>
          </a:prstGeom>
          <a:noFill/>
        </p:spPr>
        <p:txBody>
          <a:bodyPr wrap="square" rtlCol="0">
            <a:spAutoFit/>
          </a:bodyPr>
          <a:lstStyle/>
          <a:p>
            <a:pPr algn="ctr"/>
            <a:r>
              <a:rPr lang="en-US" sz="2800" dirty="0" smtClean="0">
                <a:latin typeface="Myriad Pro"/>
                <a:cs typeface="Myriad Pro"/>
              </a:rPr>
              <a:t>Yan</a:t>
            </a:r>
            <a:endParaRPr lang="en-US" sz="2800" dirty="0">
              <a:latin typeface="Myriad Pro"/>
              <a:cs typeface="Myriad Pro"/>
            </a:endParaRPr>
          </a:p>
        </p:txBody>
      </p:sp>
      <p:sp>
        <p:nvSpPr>
          <p:cNvPr id="14" name="Oval 13"/>
          <p:cNvSpPr/>
          <p:nvPr/>
        </p:nvSpPr>
        <p:spPr>
          <a:xfrm rot="5400000">
            <a:off x="6617080" y="4657357"/>
            <a:ext cx="1196980" cy="2160204"/>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6143169" y="5437310"/>
            <a:ext cx="2145094" cy="523220"/>
          </a:xfrm>
          <a:prstGeom prst="rect">
            <a:avLst/>
          </a:prstGeom>
          <a:noFill/>
        </p:spPr>
        <p:txBody>
          <a:bodyPr wrap="square" rtlCol="0">
            <a:spAutoFit/>
          </a:bodyPr>
          <a:lstStyle/>
          <a:p>
            <a:pPr algn="ctr"/>
            <a:r>
              <a:rPr lang="en-US" sz="2800" dirty="0" smtClean="0">
                <a:latin typeface="Myriad Pro"/>
                <a:cs typeface="Myriad Pro"/>
              </a:rPr>
              <a:t>Phosphatase</a:t>
            </a:r>
            <a:endParaRPr lang="en-US" sz="2800" dirty="0">
              <a:latin typeface="Myriad Pro"/>
              <a:cs typeface="Myriad Pro"/>
            </a:endParaRPr>
          </a:p>
        </p:txBody>
      </p:sp>
      <p:sp>
        <p:nvSpPr>
          <p:cNvPr id="18" name="Oval 17"/>
          <p:cNvSpPr/>
          <p:nvPr/>
        </p:nvSpPr>
        <p:spPr>
          <a:xfrm>
            <a:off x="1224602" y="3815132"/>
            <a:ext cx="2004592" cy="1128264"/>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xtBox 18"/>
          <p:cNvSpPr txBox="1"/>
          <p:nvPr/>
        </p:nvSpPr>
        <p:spPr>
          <a:xfrm>
            <a:off x="1483709" y="3869198"/>
            <a:ext cx="1530206" cy="954107"/>
          </a:xfrm>
          <a:prstGeom prst="rect">
            <a:avLst/>
          </a:prstGeom>
          <a:noFill/>
        </p:spPr>
        <p:txBody>
          <a:bodyPr wrap="square" rtlCol="0">
            <a:spAutoFit/>
          </a:bodyPr>
          <a:lstStyle/>
          <a:p>
            <a:pPr algn="ctr"/>
            <a:r>
              <a:rPr lang="en-US" sz="2800" dirty="0" smtClean="0">
                <a:latin typeface="Myriad Pro"/>
                <a:cs typeface="Myriad Pro"/>
              </a:rPr>
              <a:t>MAPK*</a:t>
            </a:r>
          </a:p>
          <a:p>
            <a:pPr algn="ctr"/>
            <a:r>
              <a:rPr lang="en-US" sz="2800" dirty="0" smtClean="0">
                <a:latin typeface="Myriad Pro"/>
                <a:cs typeface="Myriad Pro"/>
              </a:rPr>
              <a:t>(ERK)</a:t>
            </a:r>
            <a:endParaRPr lang="en-US" sz="2800" dirty="0">
              <a:latin typeface="Myriad Pro"/>
              <a:cs typeface="Myriad Pro"/>
            </a:endParaRPr>
          </a:p>
        </p:txBody>
      </p:sp>
      <p:grpSp>
        <p:nvGrpSpPr>
          <p:cNvPr id="22" name="Group 21"/>
          <p:cNvGrpSpPr/>
          <p:nvPr/>
        </p:nvGrpSpPr>
        <p:grpSpPr>
          <a:xfrm rot="798385">
            <a:off x="3399750" y="3481514"/>
            <a:ext cx="610449" cy="636686"/>
            <a:chOff x="3399750" y="3481514"/>
            <a:chExt cx="610449" cy="636686"/>
          </a:xfrm>
        </p:grpSpPr>
        <p:cxnSp>
          <p:nvCxnSpPr>
            <p:cNvPr id="16" name="Straight Arrow Connector 15"/>
            <p:cNvCxnSpPr/>
            <p:nvPr/>
          </p:nvCxnSpPr>
          <p:spPr>
            <a:xfrm flipH="1">
              <a:off x="3744199" y="3481514"/>
              <a:ext cx="266000" cy="29057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399750" y="3827630"/>
              <a:ext cx="266000" cy="29057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4032011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Active MAPK (MAPK*) binds Yan and phosphorylates it</a:t>
            </a:r>
            <a:endParaRPr lang="en-US" dirty="0"/>
          </a:p>
        </p:txBody>
      </p:sp>
      <p:sp>
        <p:nvSpPr>
          <p:cNvPr id="4" name="Arc 3"/>
          <p:cNvSpPr/>
          <p:nvPr/>
        </p:nvSpPr>
        <p:spPr>
          <a:xfrm rot="18839185">
            <a:off x="-1888769" y="2615390"/>
            <a:ext cx="13114825" cy="13114825"/>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4176424" y="2206184"/>
            <a:ext cx="710423" cy="1183805"/>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p:cNvSpPr/>
          <p:nvPr/>
        </p:nvSpPr>
        <p:spPr>
          <a:xfrm>
            <a:off x="4305592" y="2012379"/>
            <a:ext cx="473615" cy="47361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4327173" y="1990944"/>
            <a:ext cx="432210" cy="43221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a:off x="3744198" y="1532207"/>
            <a:ext cx="1616264" cy="523220"/>
          </a:xfrm>
          <a:prstGeom prst="rect">
            <a:avLst/>
          </a:prstGeom>
          <a:noFill/>
        </p:spPr>
        <p:txBody>
          <a:bodyPr wrap="square" rtlCol="0">
            <a:spAutoFit/>
          </a:bodyPr>
          <a:lstStyle/>
          <a:p>
            <a:pPr algn="ctr"/>
            <a:r>
              <a:rPr lang="en-US" sz="2800" dirty="0" smtClean="0">
                <a:latin typeface="Myriad Pro"/>
                <a:cs typeface="Myriad Pro"/>
              </a:rPr>
              <a:t>Spitz</a:t>
            </a:r>
            <a:endParaRPr lang="en-US" sz="2800" dirty="0">
              <a:latin typeface="Myriad Pro"/>
              <a:cs typeface="Myriad Pro"/>
            </a:endParaRPr>
          </a:p>
        </p:txBody>
      </p:sp>
      <p:sp>
        <p:nvSpPr>
          <p:cNvPr id="9" name="TextBox 8"/>
          <p:cNvSpPr txBox="1"/>
          <p:nvPr/>
        </p:nvSpPr>
        <p:spPr>
          <a:xfrm>
            <a:off x="2088212" y="2524031"/>
            <a:ext cx="2131269" cy="954107"/>
          </a:xfrm>
          <a:prstGeom prst="rect">
            <a:avLst/>
          </a:prstGeom>
          <a:noFill/>
        </p:spPr>
        <p:txBody>
          <a:bodyPr wrap="square" rtlCol="0">
            <a:spAutoFit/>
          </a:bodyPr>
          <a:lstStyle/>
          <a:p>
            <a:pPr algn="r"/>
            <a:r>
              <a:rPr lang="en-US" sz="2800" dirty="0" smtClean="0">
                <a:latin typeface="Myriad Pro"/>
                <a:cs typeface="Myriad Pro"/>
              </a:rPr>
              <a:t>Receptor</a:t>
            </a:r>
          </a:p>
          <a:p>
            <a:pPr algn="r"/>
            <a:r>
              <a:rPr lang="en-US" sz="2800" dirty="0" smtClean="0">
                <a:latin typeface="Myriad Pro"/>
                <a:cs typeface="Myriad Pro"/>
              </a:rPr>
              <a:t>(EGFR)</a:t>
            </a:r>
            <a:endParaRPr lang="en-US" sz="2800" dirty="0">
              <a:latin typeface="Myriad Pro"/>
              <a:cs typeface="Myriad Pro"/>
            </a:endParaRPr>
          </a:p>
        </p:txBody>
      </p:sp>
      <p:sp>
        <p:nvSpPr>
          <p:cNvPr id="10" name="Oval 9"/>
          <p:cNvSpPr/>
          <p:nvPr/>
        </p:nvSpPr>
        <p:spPr>
          <a:xfrm>
            <a:off x="2560107" y="4873178"/>
            <a:ext cx="2004592" cy="1128264"/>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2819214" y="4927244"/>
            <a:ext cx="1530206" cy="954107"/>
          </a:xfrm>
          <a:prstGeom prst="rect">
            <a:avLst/>
          </a:prstGeom>
          <a:noFill/>
        </p:spPr>
        <p:txBody>
          <a:bodyPr wrap="square" rtlCol="0">
            <a:spAutoFit/>
          </a:bodyPr>
          <a:lstStyle/>
          <a:p>
            <a:pPr algn="ctr"/>
            <a:r>
              <a:rPr lang="en-US" sz="2800" dirty="0" smtClean="0">
                <a:latin typeface="Myriad Pro"/>
                <a:cs typeface="Myriad Pro"/>
              </a:rPr>
              <a:t>MAPK*</a:t>
            </a:r>
          </a:p>
          <a:p>
            <a:pPr algn="ctr"/>
            <a:r>
              <a:rPr lang="en-US" sz="2800" dirty="0" smtClean="0">
                <a:latin typeface="Myriad Pro"/>
                <a:cs typeface="Myriad Pro"/>
              </a:rPr>
              <a:t>(ERK)</a:t>
            </a:r>
            <a:endParaRPr lang="en-US" sz="2800" dirty="0">
              <a:latin typeface="Myriad Pro"/>
              <a:cs typeface="Myriad Pro"/>
            </a:endParaRPr>
          </a:p>
        </p:txBody>
      </p:sp>
      <p:sp>
        <p:nvSpPr>
          <p:cNvPr id="12" name="Oval 11"/>
          <p:cNvSpPr/>
          <p:nvPr/>
        </p:nvSpPr>
        <p:spPr>
          <a:xfrm>
            <a:off x="4219481" y="5390629"/>
            <a:ext cx="1196980" cy="1256201"/>
          </a:xfrm>
          <a:prstGeom prst="ellipse">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4010198" y="5698920"/>
            <a:ext cx="1530206" cy="523220"/>
          </a:xfrm>
          <a:prstGeom prst="rect">
            <a:avLst/>
          </a:prstGeom>
          <a:noFill/>
        </p:spPr>
        <p:txBody>
          <a:bodyPr wrap="square" rtlCol="0">
            <a:spAutoFit/>
          </a:bodyPr>
          <a:lstStyle/>
          <a:p>
            <a:pPr algn="ctr"/>
            <a:r>
              <a:rPr lang="en-US" sz="2800" dirty="0" smtClean="0">
                <a:latin typeface="Myriad Pro"/>
                <a:cs typeface="Myriad Pro"/>
              </a:rPr>
              <a:t>Yan*</a:t>
            </a:r>
            <a:endParaRPr lang="en-US" sz="2800" dirty="0">
              <a:latin typeface="Myriad Pro"/>
              <a:cs typeface="Myriad Pro"/>
            </a:endParaRPr>
          </a:p>
        </p:txBody>
      </p:sp>
      <p:sp>
        <p:nvSpPr>
          <p:cNvPr id="14" name="Oval 13"/>
          <p:cNvSpPr/>
          <p:nvPr/>
        </p:nvSpPr>
        <p:spPr>
          <a:xfrm rot="5400000">
            <a:off x="6617080" y="4657357"/>
            <a:ext cx="1196980" cy="2160204"/>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6143169" y="5437310"/>
            <a:ext cx="2145094" cy="523220"/>
          </a:xfrm>
          <a:prstGeom prst="rect">
            <a:avLst/>
          </a:prstGeom>
          <a:noFill/>
        </p:spPr>
        <p:txBody>
          <a:bodyPr wrap="square" rtlCol="0">
            <a:spAutoFit/>
          </a:bodyPr>
          <a:lstStyle/>
          <a:p>
            <a:pPr algn="ctr"/>
            <a:r>
              <a:rPr lang="en-US" sz="2800" dirty="0" smtClean="0">
                <a:latin typeface="Myriad Pro"/>
                <a:cs typeface="Myriad Pro"/>
              </a:rPr>
              <a:t>Phosphatase</a:t>
            </a:r>
            <a:endParaRPr lang="en-US" sz="2800" dirty="0">
              <a:latin typeface="Myriad Pro"/>
              <a:cs typeface="Myriad Pro"/>
            </a:endParaRPr>
          </a:p>
        </p:txBody>
      </p:sp>
    </p:spTree>
    <p:extLst>
      <p:ext uri="{BB962C8B-B14F-4D97-AF65-F5344CB8AC3E}">
        <p14:creationId xmlns:p14="http://schemas.microsoft.com/office/powerpoint/2010/main" val="237992780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Active MAPK (MAPK*) binds Yan and phosphorylates it (Yan*)</a:t>
            </a:r>
            <a:endParaRPr lang="en-US" dirty="0"/>
          </a:p>
        </p:txBody>
      </p:sp>
      <p:sp>
        <p:nvSpPr>
          <p:cNvPr id="4" name="Arc 3"/>
          <p:cNvSpPr/>
          <p:nvPr/>
        </p:nvSpPr>
        <p:spPr>
          <a:xfrm rot="18839185">
            <a:off x="-1888769" y="2615390"/>
            <a:ext cx="13114825" cy="13114825"/>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4176424" y="2206184"/>
            <a:ext cx="710423" cy="1183805"/>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p:cNvSpPr/>
          <p:nvPr/>
        </p:nvSpPr>
        <p:spPr>
          <a:xfrm>
            <a:off x="4305592" y="2012379"/>
            <a:ext cx="473615" cy="47361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4327173" y="1990944"/>
            <a:ext cx="432210" cy="43221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a:off x="3744198" y="1532207"/>
            <a:ext cx="1616264" cy="523220"/>
          </a:xfrm>
          <a:prstGeom prst="rect">
            <a:avLst/>
          </a:prstGeom>
          <a:noFill/>
        </p:spPr>
        <p:txBody>
          <a:bodyPr wrap="square" rtlCol="0">
            <a:spAutoFit/>
          </a:bodyPr>
          <a:lstStyle/>
          <a:p>
            <a:pPr algn="ctr"/>
            <a:r>
              <a:rPr lang="en-US" sz="2800" dirty="0" smtClean="0">
                <a:latin typeface="Myriad Pro"/>
                <a:cs typeface="Myriad Pro"/>
              </a:rPr>
              <a:t>Spitz</a:t>
            </a:r>
            <a:endParaRPr lang="en-US" sz="2800" dirty="0">
              <a:latin typeface="Myriad Pro"/>
              <a:cs typeface="Myriad Pro"/>
            </a:endParaRPr>
          </a:p>
        </p:txBody>
      </p:sp>
      <p:sp>
        <p:nvSpPr>
          <p:cNvPr id="9" name="TextBox 8"/>
          <p:cNvSpPr txBox="1"/>
          <p:nvPr/>
        </p:nvSpPr>
        <p:spPr>
          <a:xfrm>
            <a:off x="2088212" y="2524031"/>
            <a:ext cx="2131269" cy="954107"/>
          </a:xfrm>
          <a:prstGeom prst="rect">
            <a:avLst/>
          </a:prstGeom>
          <a:noFill/>
        </p:spPr>
        <p:txBody>
          <a:bodyPr wrap="square" rtlCol="0">
            <a:spAutoFit/>
          </a:bodyPr>
          <a:lstStyle/>
          <a:p>
            <a:pPr algn="r"/>
            <a:r>
              <a:rPr lang="en-US" sz="2800" dirty="0" smtClean="0">
                <a:latin typeface="Myriad Pro"/>
                <a:cs typeface="Myriad Pro"/>
              </a:rPr>
              <a:t>Receptor</a:t>
            </a:r>
          </a:p>
          <a:p>
            <a:pPr algn="r"/>
            <a:r>
              <a:rPr lang="en-US" sz="2800" dirty="0" smtClean="0">
                <a:latin typeface="Myriad Pro"/>
                <a:cs typeface="Myriad Pro"/>
              </a:rPr>
              <a:t>(EGFR)</a:t>
            </a:r>
            <a:endParaRPr lang="en-US" sz="2800" dirty="0">
              <a:latin typeface="Myriad Pro"/>
              <a:cs typeface="Myriad Pro"/>
            </a:endParaRPr>
          </a:p>
        </p:txBody>
      </p:sp>
      <p:sp>
        <p:nvSpPr>
          <p:cNvPr id="10" name="Oval 9"/>
          <p:cNvSpPr/>
          <p:nvPr/>
        </p:nvSpPr>
        <p:spPr>
          <a:xfrm>
            <a:off x="2560107" y="4873178"/>
            <a:ext cx="2004592" cy="1128264"/>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2819214" y="4927244"/>
            <a:ext cx="1530206" cy="954107"/>
          </a:xfrm>
          <a:prstGeom prst="rect">
            <a:avLst/>
          </a:prstGeom>
          <a:noFill/>
        </p:spPr>
        <p:txBody>
          <a:bodyPr wrap="square" rtlCol="0">
            <a:spAutoFit/>
          </a:bodyPr>
          <a:lstStyle/>
          <a:p>
            <a:pPr algn="ctr"/>
            <a:r>
              <a:rPr lang="en-US" sz="2800" dirty="0" smtClean="0">
                <a:latin typeface="Myriad Pro"/>
                <a:cs typeface="Myriad Pro"/>
              </a:rPr>
              <a:t>MAPK*</a:t>
            </a:r>
          </a:p>
          <a:p>
            <a:pPr algn="ctr"/>
            <a:r>
              <a:rPr lang="en-US" sz="2800" dirty="0" smtClean="0">
                <a:latin typeface="Myriad Pro"/>
                <a:cs typeface="Myriad Pro"/>
              </a:rPr>
              <a:t>(ERK)</a:t>
            </a:r>
            <a:endParaRPr lang="en-US" sz="2800" dirty="0">
              <a:latin typeface="Myriad Pro"/>
              <a:cs typeface="Myriad Pro"/>
            </a:endParaRPr>
          </a:p>
        </p:txBody>
      </p:sp>
      <p:sp>
        <p:nvSpPr>
          <p:cNvPr id="12" name="Oval 11"/>
          <p:cNvSpPr/>
          <p:nvPr/>
        </p:nvSpPr>
        <p:spPr>
          <a:xfrm>
            <a:off x="4219481" y="5390629"/>
            <a:ext cx="1196980" cy="1256201"/>
          </a:xfrm>
          <a:prstGeom prst="ellipse">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4010198" y="5698920"/>
            <a:ext cx="1530206" cy="523220"/>
          </a:xfrm>
          <a:prstGeom prst="rect">
            <a:avLst/>
          </a:prstGeom>
          <a:noFill/>
        </p:spPr>
        <p:txBody>
          <a:bodyPr wrap="square" rtlCol="0">
            <a:spAutoFit/>
          </a:bodyPr>
          <a:lstStyle/>
          <a:p>
            <a:pPr algn="ctr"/>
            <a:r>
              <a:rPr lang="en-US" sz="2800" dirty="0" smtClean="0">
                <a:latin typeface="Myriad Pro"/>
                <a:cs typeface="Myriad Pro"/>
              </a:rPr>
              <a:t>Yan*</a:t>
            </a:r>
            <a:endParaRPr lang="en-US" sz="2800" dirty="0">
              <a:latin typeface="Myriad Pro"/>
              <a:cs typeface="Myriad Pro"/>
            </a:endParaRPr>
          </a:p>
        </p:txBody>
      </p:sp>
      <p:sp>
        <p:nvSpPr>
          <p:cNvPr id="14" name="Oval 13"/>
          <p:cNvSpPr/>
          <p:nvPr/>
        </p:nvSpPr>
        <p:spPr>
          <a:xfrm rot="5400000">
            <a:off x="6617080" y="4657357"/>
            <a:ext cx="1196980" cy="2160204"/>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6143169" y="5437310"/>
            <a:ext cx="2145094" cy="523220"/>
          </a:xfrm>
          <a:prstGeom prst="rect">
            <a:avLst/>
          </a:prstGeom>
          <a:noFill/>
        </p:spPr>
        <p:txBody>
          <a:bodyPr wrap="square" rtlCol="0">
            <a:spAutoFit/>
          </a:bodyPr>
          <a:lstStyle/>
          <a:p>
            <a:pPr algn="ctr"/>
            <a:r>
              <a:rPr lang="en-US" sz="2800" dirty="0" smtClean="0">
                <a:latin typeface="Myriad Pro"/>
                <a:cs typeface="Myriad Pro"/>
              </a:rPr>
              <a:t>Phosphatase</a:t>
            </a:r>
            <a:endParaRPr lang="en-US" sz="2800" dirty="0">
              <a:latin typeface="Myriad Pro"/>
              <a:cs typeface="Myriad Pro"/>
            </a:endParaRPr>
          </a:p>
        </p:txBody>
      </p:sp>
      <p:sp>
        <p:nvSpPr>
          <p:cNvPr id="16" name="TextBox 15"/>
          <p:cNvSpPr txBox="1"/>
          <p:nvPr/>
        </p:nvSpPr>
        <p:spPr>
          <a:xfrm>
            <a:off x="3593502" y="3753974"/>
            <a:ext cx="3960318" cy="1384995"/>
          </a:xfrm>
          <a:prstGeom prst="rect">
            <a:avLst/>
          </a:prstGeom>
          <a:noFill/>
        </p:spPr>
        <p:txBody>
          <a:bodyPr wrap="square" rtlCol="0">
            <a:spAutoFit/>
          </a:bodyPr>
          <a:lstStyle/>
          <a:p>
            <a:pPr algn="ctr"/>
            <a:r>
              <a:rPr lang="en-US" sz="2800" dirty="0" smtClean="0">
                <a:latin typeface="Myriad Pro"/>
                <a:cs typeface="Myriad Pro"/>
              </a:rPr>
              <a:t>Might phosphorylate multiple sites</a:t>
            </a:r>
          </a:p>
          <a:p>
            <a:pPr algn="ctr"/>
            <a:r>
              <a:rPr lang="en-US" sz="2800" dirty="0" smtClean="0">
                <a:latin typeface="Myriad Pro"/>
                <a:cs typeface="Myriad Pro"/>
              </a:rPr>
              <a:t>(significance?)</a:t>
            </a:r>
            <a:endParaRPr lang="en-US" sz="2800" dirty="0">
              <a:latin typeface="Myriad Pro"/>
              <a:cs typeface="Myriad Pro"/>
            </a:endParaRPr>
          </a:p>
        </p:txBody>
      </p:sp>
    </p:spTree>
    <p:extLst>
      <p:ext uri="{BB962C8B-B14F-4D97-AF65-F5344CB8AC3E}">
        <p14:creationId xmlns:p14="http://schemas.microsoft.com/office/powerpoint/2010/main" val="2738178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Yan* is degraded (unless a phosphatase removes the phosphate)</a:t>
            </a:r>
            <a:endParaRPr lang="en-US" dirty="0"/>
          </a:p>
        </p:txBody>
      </p:sp>
      <p:sp>
        <p:nvSpPr>
          <p:cNvPr id="4" name="Arc 3"/>
          <p:cNvSpPr/>
          <p:nvPr/>
        </p:nvSpPr>
        <p:spPr>
          <a:xfrm rot="18839185">
            <a:off x="-1888769" y="2615390"/>
            <a:ext cx="13114825" cy="13114825"/>
          </a:xfrm>
          <a:prstGeom prst="arc">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Rectangle 4"/>
          <p:cNvSpPr/>
          <p:nvPr/>
        </p:nvSpPr>
        <p:spPr>
          <a:xfrm>
            <a:off x="4176424" y="2206184"/>
            <a:ext cx="710423" cy="1183805"/>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Oval 5"/>
          <p:cNvSpPr/>
          <p:nvPr/>
        </p:nvSpPr>
        <p:spPr>
          <a:xfrm>
            <a:off x="4305592" y="2012379"/>
            <a:ext cx="473615" cy="473615"/>
          </a:xfrm>
          <a:prstGeom prst="ellipse">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p:cNvSpPr/>
          <p:nvPr/>
        </p:nvSpPr>
        <p:spPr>
          <a:xfrm>
            <a:off x="4327173" y="1990944"/>
            <a:ext cx="432210" cy="432210"/>
          </a:xfrm>
          <a:prstGeom prst="ellipse">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a:off x="3744198" y="1532207"/>
            <a:ext cx="1616264" cy="523220"/>
          </a:xfrm>
          <a:prstGeom prst="rect">
            <a:avLst/>
          </a:prstGeom>
          <a:noFill/>
        </p:spPr>
        <p:txBody>
          <a:bodyPr wrap="square" rtlCol="0">
            <a:spAutoFit/>
          </a:bodyPr>
          <a:lstStyle/>
          <a:p>
            <a:pPr algn="ctr"/>
            <a:r>
              <a:rPr lang="en-US" sz="2800" dirty="0" smtClean="0">
                <a:latin typeface="Myriad Pro"/>
                <a:cs typeface="Myriad Pro"/>
              </a:rPr>
              <a:t>Spitz</a:t>
            </a:r>
            <a:endParaRPr lang="en-US" sz="2800" dirty="0">
              <a:latin typeface="Myriad Pro"/>
              <a:cs typeface="Myriad Pro"/>
            </a:endParaRPr>
          </a:p>
        </p:txBody>
      </p:sp>
      <p:sp>
        <p:nvSpPr>
          <p:cNvPr id="9" name="TextBox 8"/>
          <p:cNvSpPr txBox="1"/>
          <p:nvPr/>
        </p:nvSpPr>
        <p:spPr>
          <a:xfrm>
            <a:off x="2088212" y="2524031"/>
            <a:ext cx="2131269" cy="954107"/>
          </a:xfrm>
          <a:prstGeom prst="rect">
            <a:avLst/>
          </a:prstGeom>
          <a:noFill/>
        </p:spPr>
        <p:txBody>
          <a:bodyPr wrap="square" rtlCol="0">
            <a:spAutoFit/>
          </a:bodyPr>
          <a:lstStyle/>
          <a:p>
            <a:pPr algn="r"/>
            <a:r>
              <a:rPr lang="en-US" sz="2800" dirty="0" smtClean="0">
                <a:latin typeface="Myriad Pro"/>
                <a:cs typeface="Myriad Pro"/>
              </a:rPr>
              <a:t>Receptor</a:t>
            </a:r>
          </a:p>
          <a:p>
            <a:pPr algn="r"/>
            <a:r>
              <a:rPr lang="en-US" sz="2800" dirty="0" smtClean="0">
                <a:latin typeface="Myriad Pro"/>
                <a:cs typeface="Myriad Pro"/>
              </a:rPr>
              <a:t>(EGFR)</a:t>
            </a:r>
            <a:endParaRPr lang="en-US" sz="2800" dirty="0">
              <a:latin typeface="Myriad Pro"/>
              <a:cs typeface="Myriad Pro"/>
            </a:endParaRPr>
          </a:p>
        </p:txBody>
      </p:sp>
      <p:sp>
        <p:nvSpPr>
          <p:cNvPr id="10" name="Oval 9"/>
          <p:cNvSpPr/>
          <p:nvPr/>
        </p:nvSpPr>
        <p:spPr>
          <a:xfrm>
            <a:off x="1651774" y="4363112"/>
            <a:ext cx="2004592" cy="1128264"/>
          </a:xfrm>
          <a:prstGeom prst="ellipse">
            <a:avLst/>
          </a:prstGeom>
          <a:solidFill>
            <a:schemeClr val="accent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1910881" y="4417178"/>
            <a:ext cx="1530206" cy="954107"/>
          </a:xfrm>
          <a:prstGeom prst="rect">
            <a:avLst/>
          </a:prstGeom>
          <a:noFill/>
        </p:spPr>
        <p:txBody>
          <a:bodyPr wrap="square" rtlCol="0">
            <a:spAutoFit/>
          </a:bodyPr>
          <a:lstStyle/>
          <a:p>
            <a:pPr algn="ctr"/>
            <a:r>
              <a:rPr lang="en-US" sz="2800" dirty="0" smtClean="0">
                <a:latin typeface="Myriad Pro"/>
                <a:cs typeface="Myriad Pro"/>
              </a:rPr>
              <a:t>MAPK*</a:t>
            </a:r>
          </a:p>
          <a:p>
            <a:pPr algn="ctr"/>
            <a:r>
              <a:rPr lang="en-US" sz="2800" dirty="0" smtClean="0">
                <a:latin typeface="Myriad Pro"/>
                <a:cs typeface="Myriad Pro"/>
              </a:rPr>
              <a:t>(ERK)</a:t>
            </a:r>
            <a:endParaRPr lang="en-US" sz="2800" dirty="0">
              <a:latin typeface="Myriad Pro"/>
              <a:cs typeface="Myriad Pro"/>
            </a:endParaRPr>
          </a:p>
        </p:txBody>
      </p:sp>
      <p:sp>
        <p:nvSpPr>
          <p:cNvPr id="12" name="Oval 11"/>
          <p:cNvSpPr/>
          <p:nvPr/>
        </p:nvSpPr>
        <p:spPr>
          <a:xfrm>
            <a:off x="4219481" y="5390629"/>
            <a:ext cx="1196980" cy="1256201"/>
          </a:xfrm>
          <a:prstGeom prst="ellipse">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TextBox 12"/>
          <p:cNvSpPr txBox="1"/>
          <p:nvPr/>
        </p:nvSpPr>
        <p:spPr>
          <a:xfrm>
            <a:off x="4010198" y="5698920"/>
            <a:ext cx="1530206" cy="523220"/>
          </a:xfrm>
          <a:prstGeom prst="rect">
            <a:avLst/>
          </a:prstGeom>
          <a:noFill/>
        </p:spPr>
        <p:txBody>
          <a:bodyPr wrap="square" rtlCol="0">
            <a:spAutoFit/>
          </a:bodyPr>
          <a:lstStyle/>
          <a:p>
            <a:pPr algn="ctr"/>
            <a:r>
              <a:rPr lang="en-US" sz="2800" dirty="0" smtClean="0">
                <a:latin typeface="Myriad Pro"/>
                <a:cs typeface="Myriad Pro"/>
              </a:rPr>
              <a:t>Yan</a:t>
            </a:r>
            <a:endParaRPr lang="en-US" sz="2800" dirty="0">
              <a:latin typeface="Myriad Pro"/>
              <a:cs typeface="Myriad Pro"/>
            </a:endParaRPr>
          </a:p>
        </p:txBody>
      </p:sp>
      <p:sp>
        <p:nvSpPr>
          <p:cNvPr id="14" name="Oval 13"/>
          <p:cNvSpPr/>
          <p:nvPr/>
        </p:nvSpPr>
        <p:spPr>
          <a:xfrm rot="5400000">
            <a:off x="5544679" y="4538344"/>
            <a:ext cx="1196980" cy="2160204"/>
          </a:xfrm>
          <a:prstGeom prst="ellipse">
            <a:avLst/>
          </a:prstGeom>
          <a:solidFill>
            <a:schemeClr val="accent3"/>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TextBox 14"/>
          <p:cNvSpPr txBox="1"/>
          <p:nvPr/>
        </p:nvSpPr>
        <p:spPr>
          <a:xfrm>
            <a:off x="5070768" y="5318297"/>
            <a:ext cx="2145094" cy="523220"/>
          </a:xfrm>
          <a:prstGeom prst="rect">
            <a:avLst/>
          </a:prstGeom>
          <a:noFill/>
        </p:spPr>
        <p:txBody>
          <a:bodyPr wrap="square" rtlCol="0">
            <a:spAutoFit/>
          </a:bodyPr>
          <a:lstStyle/>
          <a:p>
            <a:pPr algn="ctr"/>
            <a:r>
              <a:rPr lang="en-US" sz="2800" dirty="0" smtClean="0">
                <a:latin typeface="Myriad Pro"/>
                <a:cs typeface="Myriad Pro"/>
              </a:rPr>
              <a:t>Phosphatase</a:t>
            </a:r>
            <a:endParaRPr lang="en-US" sz="2800" dirty="0">
              <a:latin typeface="Myriad Pro"/>
              <a:cs typeface="Myriad Pro"/>
            </a:endParaRPr>
          </a:p>
        </p:txBody>
      </p:sp>
    </p:spTree>
    <p:extLst>
      <p:ext uri="{BB962C8B-B14F-4D97-AF65-F5344CB8AC3E}">
        <p14:creationId xmlns:p14="http://schemas.microsoft.com/office/powerpoint/2010/main" val="33161161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[Spitz] gradient is broad, but the pattern of Yan degradation is sharp</a:t>
            </a:r>
            <a:endParaRPr lang="en-US" dirty="0"/>
          </a:p>
        </p:txBody>
      </p:sp>
      <p:pic>
        <p:nvPicPr>
          <p:cNvPr id="4" name="Picture 3"/>
          <p:cNvPicPr>
            <a:picLocks noChangeAspect="1"/>
          </p:cNvPicPr>
          <p:nvPr/>
        </p:nvPicPr>
        <p:blipFill>
          <a:blip r:embed="rId3"/>
          <a:stretch>
            <a:fillRect/>
          </a:stretch>
        </p:blipFill>
        <p:spPr>
          <a:xfrm>
            <a:off x="241920" y="2261009"/>
            <a:ext cx="8686800" cy="2746080"/>
          </a:xfrm>
          <a:prstGeom prst="rect">
            <a:avLst/>
          </a:prstGeom>
        </p:spPr>
      </p:pic>
      <p:sp>
        <p:nvSpPr>
          <p:cNvPr id="6" name="TextBox 5"/>
          <p:cNvSpPr txBox="1"/>
          <p:nvPr/>
        </p:nvSpPr>
        <p:spPr>
          <a:xfrm>
            <a:off x="5014347" y="4950311"/>
            <a:ext cx="3438769" cy="523220"/>
          </a:xfrm>
          <a:prstGeom prst="rect">
            <a:avLst/>
          </a:prstGeom>
          <a:noFill/>
        </p:spPr>
        <p:txBody>
          <a:bodyPr wrap="square" rtlCol="0">
            <a:spAutoFit/>
          </a:bodyPr>
          <a:lstStyle/>
          <a:p>
            <a:pPr algn="ctr"/>
            <a:r>
              <a:rPr lang="en-US" sz="2800" dirty="0" smtClean="0">
                <a:latin typeface="Myriad Pro"/>
                <a:cs typeface="Myriad Pro"/>
              </a:rPr>
              <a:t>Yan</a:t>
            </a:r>
            <a:endParaRPr lang="en-US" sz="2800" dirty="0">
              <a:latin typeface="Myriad Pro"/>
              <a:cs typeface="Myriad Pro"/>
            </a:endParaRPr>
          </a:p>
        </p:txBody>
      </p:sp>
      <p:sp>
        <p:nvSpPr>
          <p:cNvPr id="7" name="TextBox 6"/>
          <p:cNvSpPr txBox="1"/>
          <p:nvPr/>
        </p:nvSpPr>
        <p:spPr>
          <a:xfrm>
            <a:off x="667404" y="4958547"/>
            <a:ext cx="3438769" cy="523220"/>
          </a:xfrm>
          <a:prstGeom prst="rect">
            <a:avLst/>
          </a:prstGeom>
          <a:noFill/>
        </p:spPr>
        <p:txBody>
          <a:bodyPr wrap="square" rtlCol="0">
            <a:spAutoFit/>
          </a:bodyPr>
          <a:lstStyle/>
          <a:p>
            <a:pPr algn="ctr"/>
            <a:endParaRPr lang="en-US" sz="2800" dirty="0">
              <a:latin typeface="Myriad Pro"/>
              <a:cs typeface="Myriad Pro"/>
            </a:endParaRPr>
          </a:p>
        </p:txBody>
      </p:sp>
      <p:sp>
        <p:nvSpPr>
          <p:cNvPr id="8" name="TextBox 7"/>
          <p:cNvSpPr txBox="1"/>
          <p:nvPr/>
        </p:nvSpPr>
        <p:spPr>
          <a:xfrm>
            <a:off x="667404" y="4950311"/>
            <a:ext cx="3438769" cy="523220"/>
          </a:xfrm>
          <a:prstGeom prst="rect">
            <a:avLst/>
          </a:prstGeom>
          <a:noFill/>
        </p:spPr>
        <p:txBody>
          <a:bodyPr wrap="square" rtlCol="0">
            <a:spAutoFit/>
          </a:bodyPr>
          <a:lstStyle/>
          <a:p>
            <a:pPr algn="ctr"/>
            <a:r>
              <a:rPr lang="en-US" sz="2800" dirty="0" smtClean="0">
                <a:latin typeface="Myriad Pro"/>
                <a:cs typeface="Myriad Pro"/>
              </a:rPr>
              <a:t>Signal from Spitz</a:t>
            </a:r>
            <a:endParaRPr lang="en-US" sz="2800" dirty="0">
              <a:latin typeface="Myriad Pro"/>
              <a:cs typeface="Myriad Pro"/>
            </a:endParaRPr>
          </a:p>
        </p:txBody>
      </p:sp>
    </p:spTree>
    <p:extLst>
      <p:ext uri="{BB962C8B-B14F-4D97-AF65-F5344CB8AC3E}">
        <p14:creationId xmlns:p14="http://schemas.microsoft.com/office/powerpoint/2010/main" val="24629528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Melen</a:t>
            </a:r>
            <a:r>
              <a:rPr lang="en-US" dirty="0" smtClean="0"/>
              <a:t> et al. consider several potential sources of </a:t>
            </a:r>
            <a:r>
              <a:rPr lang="en-US" dirty="0" err="1" smtClean="0"/>
              <a:t>ultrasensitivity</a:t>
            </a:r>
            <a:endParaRPr lang="en-US" dirty="0"/>
          </a:p>
        </p:txBody>
      </p:sp>
      <p:sp>
        <p:nvSpPr>
          <p:cNvPr id="3" name="Content Placeholder 2"/>
          <p:cNvSpPr>
            <a:spLocks noGrp="1"/>
          </p:cNvSpPr>
          <p:nvPr>
            <p:ph idx="1"/>
          </p:nvPr>
        </p:nvSpPr>
        <p:spPr/>
        <p:txBody>
          <a:bodyPr>
            <a:normAutofit/>
          </a:bodyPr>
          <a:lstStyle/>
          <a:p>
            <a:r>
              <a:rPr lang="en-US" dirty="0" smtClean="0">
                <a:latin typeface="Myriad Pro"/>
                <a:cs typeface="Myriad Pro"/>
              </a:rPr>
              <a:t>First-order</a:t>
            </a:r>
          </a:p>
          <a:p>
            <a:pPr lvl="1"/>
            <a:r>
              <a:rPr lang="en-US" sz="3200" dirty="0" smtClean="0">
                <a:latin typeface="Myriad Pro"/>
                <a:cs typeface="Myriad Pro"/>
              </a:rPr>
              <a:t>One phosphorylation is enough for Yan degradation</a:t>
            </a:r>
          </a:p>
          <a:p>
            <a:r>
              <a:rPr lang="en-US" dirty="0" err="1" smtClean="0">
                <a:latin typeface="Myriad Pro"/>
                <a:cs typeface="Myriad Pro"/>
              </a:rPr>
              <a:t>Cooperativity</a:t>
            </a:r>
            <a:endParaRPr lang="en-US" dirty="0">
              <a:latin typeface="Myriad Pro"/>
              <a:cs typeface="Myriad Pro"/>
            </a:endParaRPr>
          </a:p>
          <a:p>
            <a:pPr lvl="1"/>
            <a:r>
              <a:rPr lang="en-US" sz="3200" dirty="0" smtClean="0">
                <a:latin typeface="Myriad Pro"/>
                <a:cs typeface="Myriad Pro"/>
              </a:rPr>
              <a:t>need multiple phosphates on Yan for degradation</a:t>
            </a:r>
          </a:p>
          <a:p>
            <a:r>
              <a:rPr lang="en-US" dirty="0" smtClean="0">
                <a:latin typeface="Myriad Pro"/>
                <a:cs typeface="Myriad Pro"/>
              </a:rPr>
              <a:t>Zero-order </a:t>
            </a:r>
            <a:r>
              <a:rPr lang="en-US" dirty="0" err="1" smtClean="0">
                <a:latin typeface="Myriad Pro"/>
                <a:cs typeface="Myriad Pro"/>
              </a:rPr>
              <a:t>ultrasensitivity</a:t>
            </a:r>
            <a:endParaRPr lang="en-US" dirty="0" smtClean="0">
              <a:latin typeface="Myriad Pro"/>
              <a:cs typeface="Myriad Pro"/>
            </a:endParaRPr>
          </a:p>
          <a:p>
            <a:r>
              <a:rPr lang="en-US" dirty="0" smtClean="0">
                <a:latin typeface="Myriad Pro"/>
                <a:cs typeface="Myriad Pro"/>
              </a:rPr>
              <a:t>(Unidentified) positive feedback</a:t>
            </a:r>
            <a:endParaRPr lang="en-US" dirty="0">
              <a:latin typeface="Myriad Pro"/>
              <a:cs typeface="Myriad Pro"/>
            </a:endParaRPr>
          </a:p>
        </p:txBody>
      </p:sp>
    </p:spTree>
    <p:extLst>
      <p:ext uri="{BB962C8B-B14F-4D97-AF65-F5344CB8AC3E}">
        <p14:creationId xmlns:p14="http://schemas.microsoft.com/office/powerpoint/2010/main" val="29477964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190204" y="4183507"/>
            <a:ext cx="0" cy="281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179898" y="4183507"/>
            <a:ext cx="236935" cy="0"/>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190204" y="4944093"/>
            <a:ext cx="0" cy="281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179898" y="4944093"/>
            <a:ext cx="236935" cy="0"/>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a:latin typeface="Myriad Pro"/>
                <a:cs typeface="Myriad Pro"/>
              </a:rPr>
              <a:t>Why is </a:t>
            </a:r>
            <a:r>
              <a:rPr lang="en-US" i="1" dirty="0">
                <a:latin typeface="Myriad Pro"/>
                <a:cs typeface="Myriad Pro"/>
              </a:rPr>
              <a:t>Drosophila</a:t>
            </a:r>
            <a:r>
              <a:rPr lang="en-US" dirty="0">
                <a:latin typeface="Myriad Pro"/>
                <a:cs typeface="Myriad Pro"/>
              </a:rPr>
              <a:t> </a:t>
            </a:r>
            <a:r>
              <a:rPr lang="en-US" dirty="0" smtClean="0">
                <a:latin typeface="Myriad Pro"/>
                <a:cs typeface="Myriad Pro"/>
              </a:rPr>
              <a:t>DV </a:t>
            </a:r>
            <a:r>
              <a:rPr lang="en-US" dirty="0">
                <a:latin typeface="Myriad Pro"/>
                <a:cs typeface="Myriad Pro"/>
              </a:rPr>
              <a:t>patterning</a:t>
            </a:r>
            <a:br>
              <a:rPr lang="en-US" dirty="0">
                <a:latin typeface="Myriad Pro"/>
                <a:cs typeface="Myriad Pro"/>
              </a:rPr>
            </a:br>
            <a:r>
              <a:rPr lang="en-US" dirty="0">
                <a:latin typeface="Myriad Pro"/>
                <a:cs typeface="Myriad Pro"/>
              </a:rPr>
              <a:t>a convenient model system?</a:t>
            </a:r>
            <a:endParaRPr lang="en-US" dirty="0"/>
          </a:p>
        </p:txBody>
      </p:sp>
      <p:sp>
        <p:nvSpPr>
          <p:cNvPr id="5" name="TextBox 4"/>
          <p:cNvSpPr txBox="1"/>
          <p:nvPr/>
        </p:nvSpPr>
        <p:spPr>
          <a:xfrm>
            <a:off x="278197" y="1872417"/>
            <a:ext cx="8691515" cy="954107"/>
          </a:xfrm>
          <a:prstGeom prst="rect">
            <a:avLst/>
          </a:prstGeom>
          <a:noFill/>
        </p:spPr>
        <p:txBody>
          <a:bodyPr wrap="square" rtlCol="0">
            <a:spAutoFit/>
          </a:bodyPr>
          <a:lstStyle/>
          <a:p>
            <a:pPr algn="ctr"/>
            <a:r>
              <a:rPr lang="en-US" sz="2800" dirty="0" smtClean="0">
                <a:latin typeface="Myriad Pro"/>
                <a:cs typeface="Myriad Pro"/>
              </a:rPr>
              <a:t>The classic way of expressing a gene at an unusual location or time during development</a:t>
            </a:r>
            <a:endParaRPr lang="en-US" sz="2800" dirty="0">
              <a:latin typeface="Myriad Pro"/>
              <a:cs typeface="Myriad Pro"/>
            </a:endParaRPr>
          </a:p>
        </p:txBody>
      </p:sp>
      <p:sp>
        <p:nvSpPr>
          <p:cNvPr id="6" name="Rectangle 5"/>
          <p:cNvSpPr/>
          <p:nvPr/>
        </p:nvSpPr>
        <p:spPr>
          <a:xfrm>
            <a:off x="2179898" y="4367120"/>
            <a:ext cx="1296612" cy="241210"/>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2179898" y="5127706"/>
            <a:ext cx="1296612" cy="241210"/>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Left Brace 21"/>
          <p:cNvSpPr/>
          <p:nvPr/>
        </p:nvSpPr>
        <p:spPr>
          <a:xfrm rot="16200000" flipH="1">
            <a:off x="1680883" y="3578157"/>
            <a:ext cx="121680" cy="91472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1275480" y="5133720"/>
            <a:ext cx="914723" cy="235196"/>
          </a:xfrm>
          <a:prstGeom prst="rect">
            <a:avLst/>
          </a:prstGeom>
          <a:solidFill>
            <a:srgbClr val="6F74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p:cNvSpPr/>
          <p:nvPr/>
        </p:nvSpPr>
        <p:spPr>
          <a:xfrm>
            <a:off x="1275481" y="4367120"/>
            <a:ext cx="914723" cy="235196"/>
          </a:xfrm>
          <a:prstGeom prst="rect">
            <a:avLst/>
          </a:prstGeom>
          <a:solidFill>
            <a:srgbClr val="FF778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5" name="Left Brace 24"/>
          <p:cNvSpPr/>
          <p:nvPr/>
        </p:nvSpPr>
        <p:spPr>
          <a:xfrm rot="16200000">
            <a:off x="2771190" y="4924454"/>
            <a:ext cx="142095" cy="1286306"/>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TextBox 26"/>
          <p:cNvSpPr txBox="1"/>
          <p:nvPr/>
        </p:nvSpPr>
        <p:spPr>
          <a:xfrm>
            <a:off x="414716" y="3328347"/>
            <a:ext cx="2706557" cy="646331"/>
          </a:xfrm>
          <a:prstGeom prst="rect">
            <a:avLst/>
          </a:prstGeom>
          <a:noFill/>
        </p:spPr>
        <p:txBody>
          <a:bodyPr wrap="square" rtlCol="0">
            <a:spAutoFit/>
          </a:bodyPr>
          <a:lstStyle/>
          <a:p>
            <a:pPr algn="ctr"/>
            <a:r>
              <a:rPr lang="en-US" dirty="0" smtClean="0">
                <a:latin typeface="Myriad Pro"/>
                <a:cs typeface="Myriad Pro"/>
              </a:rPr>
              <a:t>Promoter regions</a:t>
            </a:r>
          </a:p>
          <a:p>
            <a:pPr algn="ctr"/>
            <a:r>
              <a:rPr lang="en-US" dirty="0" smtClean="0">
                <a:latin typeface="Myriad Pro"/>
                <a:cs typeface="Myriad Pro"/>
              </a:rPr>
              <a:t>(contain TF binding sites)</a:t>
            </a:r>
            <a:endParaRPr lang="en-US" dirty="0">
              <a:latin typeface="Myriad Pro"/>
              <a:cs typeface="Myriad Pro"/>
            </a:endParaRPr>
          </a:p>
        </p:txBody>
      </p:sp>
      <p:sp>
        <p:nvSpPr>
          <p:cNvPr id="28" name="TextBox 27"/>
          <p:cNvSpPr txBox="1"/>
          <p:nvPr/>
        </p:nvSpPr>
        <p:spPr>
          <a:xfrm>
            <a:off x="1928118" y="5683060"/>
            <a:ext cx="1817936" cy="646331"/>
          </a:xfrm>
          <a:prstGeom prst="rect">
            <a:avLst/>
          </a:prstGeom>
          <a:noFill/>
        </p:spPr>
        <p:txBody>
          <a:bodyPr wrap="square" rtlCol="0">
            <a:spAutoFit/>
          </a:bodyPr>
          <a:lstStyle/>
          <a:p>
            <a:pPr algn="ctr"/>
            <a:r>
              <a:rPr lang="en-US" dirty="0" smtClean="0">
                <a:latin typeface="Myriad Pro"/>
                <a:cs typeface="Myriad Pro"/>
              </a:rPr>
              <a:t>Coding regions</a:t>
            </a:r>
          </a:p>
          <a:p>
            <a:pPr algn="ctr"/>
            <a:r>
              <a:rPr lang="en-US" dirty="0">
                <a:latin typeface="Myriad Pro"/>
                <a:cs typeface="Myriad Pro"/>
              </a:rPr>
              <a:t>o</a:t>
            </a:r>
            <a:r>
              <a:rPr lang="en-US" dirty="0" smtClean="0">
                <a:latin typeface="Myriad Pro"/>
                <a:cs typeface="Myriad Pro"/>
              </a:rPr>
              <a:t>f the genes</a:t>
            </a:r>
            <a:endParaRPr lang="en-US" dirty="0">
              <a:latin typeface="Myriad Pro"/>
              <a:cs typeface="Myriad Pro"/>
            </a:endParaRPr>
          </a:p>
        </p:txBody>
      </p:sp>
      <p:sp>
        <p:nvSpPr>
          <p:cNvPr id="26" name="TextBox 25"/>
          <p:cNvSpPr txBox="1"/>
          <p:nvPr/>
        </p:nvSpPr>
        <p:spPr>
          <a:xfrm>
            <a:off x="22533" y="4289096"/>
            <a:ext cx="996352" cy="369332"/>
          </a:xfrm>
          <a:prstGeom prst="rect">
            <a:avLst/>
          </a:prstGeom>
          <a:noFill/>
        </p:spPr>
        <p:txBody>
          <a:bodyPr wrap="square" rtlCol="0">
            <a:spAutoFit/>
          </a:bodyPr>
          <a:lstStyle/>
          <a:p>
            <a:pPr algn="ctr"/>
            <a:r>
              <a:rPr lang="en-US" dirty="0" smtClean="0">
                <a:latin typeface="Myriad Pro"/>
                <a:cs typeface="Myriad Pro"/>
              </a:rPr>
              <a:t>Gene A</a:t>
            </a:r>
            <a:endParaRPr lang="en-US" dirty="0">
              <a:latin typeface="Myriad Pro"/>
              <a:cs typeface="Myriad Pro"/>
            </a:endParaRPr>
          </a:p>
        </p:txBody>
      </p:sp>
      <p:sp>
        <p:nvSpPr>
          <p:cNvPr id="29" name="TextBox 28"/>
          <p:cNvSpPr txBox="1"/>
          <p:nvPr/>
        </p:nvSpPr>
        <p:spPr>
          <a:xfrm>
            <a:off x="31414" y="5049612"/>
            <a:ext cx="996352" cy="369332"/>
          </a:xfrm>
          <a:prstGeom prst="rect">
            <a:avLst/>
          </a:prstGeom>
          <a:noFill/>
        </p:spPr>
        <p:txBody>
          <a:bodyPr wrap="square" rtlCol="0">
            <a:spAutoFit/>
          </a:bodyPr>
          <a:lstStyle/>
          <a:p>
            <a:pPr algn="ctr"/>
            <a:r>
              <a:rPr lang="en-US" dirty="0" smtClean="0">
                <a:latin typeface="Myriad Pro"/>
                <a:cs typeface="Myriad Pro"/>
              </a:rPr>
              <a:t>Gene B</a:t>
            </a:r>
            <a:endParaRPr lang="en-US" dirty="0">
              <a:latin typeface="Myriad Pro"/>
              <a:cs typeface="Myriad Pro"/>
            </a:endParaRPr>
          </a:p>
        </p:txBody>
      </p:sp>
      <p:cxnSp>
        <p:nvCxnSpPr>
          <p:cNvPr id="4" name="Straight Connector 3"/>
          <p:cNvCxnSpPr/>
          <p:nvPr/>
        </p:nvCxnSpPr>
        <p:spPr>
          <a:xfrm>
            <a:off x="1025381" y="4367120"/>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025381" y="4608330"/>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025381" y="5127706"/>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025381" y="5368916"/>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4678717" y="3463323"/>
            <a:ext cx="3354597" cy="1578468"/>
            <a:chOff x="4678717" y="3463323"/>
            <a:chExt cx="3354597" cy="1578468"/>
          </a:xfrm>
        </p:grpSpPr>
        <p:cxnSp>
          <p:nvCxnSpPr>
            <p:cNvPr id="37" name="Straight Connector 36"/>
            <p:cNvCxnSpPr/>
            <p:nvPr/>
          </p:nvCxnSpPr>
          <p:spPr>
            <a:xfrm>
              <a:off x="6106158" y="4566940"/>
              <a:ext cx="0" cy="281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095852" y="4566940"/>
              <a:ext cx="236935" cy="0"/>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095852" y="4750553"/>
              <a:ext cx="1296612" cy="241210"/>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0" name="Rectangle 39"/>
            <p:cNvSpPr/>
            <p:nvPr/>
          </p:nvSpPr>
          <p:spPr>
            <a:xfrm>
              <a:off x="5191434" y="4756567"/>
              <a:ext cx="914723" cy="235196"/>
            </a:xfrm>
            <a:prstGeom prst="rect">
              <a:avLst/>
            </a:prstGeom>
            <a:solidFill>
              <a:srgbClr val="FF778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6218495" y="4672459"/>
              <a:ext cx="996352" cy="369332"/>
            </a:xfrm>
            <a:prstGeom prst="rect">
              <a:avLst/>
            </a:prstGeom>
            <a:noFill/>
          </p:spPr>
          <p:txBody>
            <a:bodyPr wrap="square" rtlCol="0">
              <a:spAutoFit/>
            </a:bodyPr>
            <a:lstStyle/>
            <a:p>
              <a:pPr algn="ctr"/>
              <a:r>
                <a:rPr lang="en-US" dirty="0" smtClean="0">
                  <a:solidFill>
                    <a:schemeClr val="bg1"/>
                  </a:solidFill>
                  <a:latin typeface="Myriad Pro"/>
                  <a:cs typeface="Myriad Pro"/>
                </a:rPr>
                <a:t>Gene B</a:t>
              </a:r>
              <a:endParaRPr lang="en-US" dirty="0">
                <a:solidFill>
                  <a:schemeClr val="bg1"/>
                </a:solidFill>
                <a:latin typeface="Myriad Pro"/>
                <a:cs typeface="Myriad Pro"/>
              </a:endParaRPr>
            </a:p>
          </p:txBody>
        </p:sp>
        <p:cxnSp>
          <p:nvCxnSpPr>
            <p:cNvPr id="42" name="Straight Connector 41"/>
            <p:cNvCxnSpPr/>
            <p:nvPr/>
          </p:nvCxnSpPr>
          <p:spPr>
            <a:xfrm>
              <a:off x="4941335" y="4750553"/>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941335" y="4991763"/>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678717" y="3463323"/>
              <a:ext cx="3354597" cy="923330"/>
            </a:xfrm>
            <a:prstGeom prst="rect">
              <a:avLst/>
            </a:prstGeom>
            <a:noFill/>
          </p:spPr>
          <p:txBody>
            <a:bodyPr wrap="square" rtlCol="0">
              <a:spAutoFit/>
            </a:bodyPr>
            <a:lstStyle/>
            <a:p>
              <a:pPr algn="ctr"/>
              <a:r>
                <a:rPr lang="en-US" dirty="0" smtClean="0">
                  <a:latin typeface="Myriad Pro"/>
                  <a:cs typeface="Myriad Pro"/>
                </a:rPr>
                <a:t>Create new, hybrid gene with Gene A’s promoter and Gene B’s coding sequence</a:t>
              </a:r>
              <a:endParaRPr lang="en-US" dirty="0">
                <a:latin typeface="Myriad Pro"/>
                <a:cs typeface="Myriad Pro"/>
              </a:endParaRPr>
            </a:p>
          </p:txBody>
        </p:sp>
      </p:grpSp>
      <p:sp>
        <p:nvSpPr>
          <p:cNvPr id="45" name="TextBox 44"/>
          <p:cNvSpPr txBox="1"/>
          <p:nvPr/>
        </p:nvSpPr>
        <p:spPr>
          <a:xfrm>
            <a:off x="4509979" y="5293901"/>
            <a:ext cx="3800599" cy="646331"/>
          </a:xfrm>
          <a:prstGeom prst="rect">
            <a:avLst/>
          </a:prstGeom>
          <a:noFill/>
        </p:spPr>
        <p:txBody>
          <a:bodyPr wrap="square" rtlCol="0">
            <a:spAutoFit/>
          </a:bodyPr>
          <a:lstStyle/>
          <a:p>
            <a:pPr algn="ctr"/>
            <a:r>
              <a:rPr lang="en-US" dirty="0" smtClean="0">
                <a:latin typeface="Myriad Pro"/>
                <a:cs typeface="Myriad Pro"/>
              </a:rPr>
              <a:t>The protein B will be expressed at the same time and place as protein A</a:t>
            </a:r>
            <a:endParaRPr lang="en-US" dirty="0">
              <a:latin typeface="Myriad Pro"/>
              <a:cs typeface="Myriad Pro"/>
            </a:endParaRPr>
          </a:p>
        </p:txBody>
      </p:sp>
    </p:spTree>
    <p:extLst>
      <p:ext uri="{BB962C8B-B14F-4D97-AF65-F5344CB8AC3E}">
        <p14:creationId xmlns:p14="http://schemas.microsoft.com/office/powerpoint/2010/main" val="335317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animBg="1"/>
      <p:bldP spid="27" grpId="0"/>
      <p:bldP spid="28"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receptors are kinases that are activated or inactivated by binding</a:t>
            </a:r>
            <a:endParaRPr lang="en-US" dirty="0"/>
          </a:p>
        </p:txBody>
      </p:sp>
      <p:sp>
        <p:nvSpPr>
          <p:cNvPr id="32" name="TextBox 31"/>
          <p:cNvSpPr txBox="1"/>
          <p:nvPr/>
        </p:nvSpPr>
        <p:spPr>
          <a:xfrm>
            <a:off x="5468319" y="1986253"/>
            <a:ext cx="3492670" cy="4154983"/>
          </a:xfrm>
          <a:prstGeom prst="rect">
            <a:avLst/>
          </a:prstGeom>
          <a:noFill/>
        </p:spPr>
        <p:txBody>
          <a:bodyPr wrap="square" rtlCol="0">
            <a:spAutoFit/>
          </a:bodyPr>
          <a:lstStyle/>
          <a:p>
            <a:pPr algn="ctr"/>
            <a:r>
              <a:rPr lang="en-US" sz="2400" dirty="0" smtClean="0">
                <a:latin typeface="Myriad Pro"/>
                <a:cs typeface="Myriad Pro"/>
              </a:rPr>
              <a:t>Recall that kinases are enzymes which put a phosphate group on a target (often, another protein)</a:t>
            </a:r>
          </a:p>
          <a:p>
            <a:pPr algn="ctr"/>
            <a:endParaRPr lang="en-US" sz="2400" dirty="0">
              <a:latin typeface="Myriad Pro"/>
              <a:cs typeface="Myriad Pro"/>
            </a:endParaRPr>
          </a:p>
          <a:p>
            <a:pPr algn="ctr"/>
            <a:r>
              <a:rPr lang="en-US" sz="2400" dirty="0">
                <a:latin typeface="Myriad Pro"/>
                <a:cs typeface="Myriad Pro"/>
              </a:rPr>
              <a:t>E</a:t>
            </a:r>
            <a:r>
              <a:rPr lang="en-US" sz="2400" dirty="0" smtClean="0">
                <a:latin typeface="Myriad Pro"/>
                <a:cs typeface="Myriad Pro"/>
              </a:rPr>
              <a:t>xtra phosphate groups can cause the target to change shape: it could become either more or less active</a:t>
            </a:r>
          </a:p>
        </p:txBody>
      </p:sp>
      <p:pic>
        <p:nvPicPr>
          <p:cNvPr id="22" name="Picture 21"/>
          <p:cNvPicPr>
            <a:picLocks noChangeAspect="1"/>
          </p:cNvPicPr>
          <p:nvPr/>
        </p:nvPicPr>
        <p:blipFill>
          <a:blip r:embed="rId2"/>
          <a:stretch>
            <a:fillRect/>
          </a:stretch>
        </p:blipFill>
        <p:spPr>
          <a:xfrm>
            <a:off x="52916" y="1986253"/>
            <a:ext cx="5274281" cy="3613859"/>
          </a:xfrm>
          <a:prstGeom prst="rect">
            <a:avLst/>
          </a:prstGeom>
        </p:spPr>
      </p:pic>
      <p:sp>
        <p:nvSpPr>
          <p:cNvPr id="33" name="Rectangle 32"/>
          <p:cNvSpPr/>
          <p:nvPr/>
        </p:nvSpPr>
        <p:spPr>
          <a:xfrm>
            <a:off x="293059" y="3192885"/>
            <a:ext cx="1164308" cy="66106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Rectangle 33"/>
          <p:cNvSpPr/>
          <p:nvPr/>
        </p:nvSpPr>
        <p:spPr>
          <a:xfrm>
            <a:off x="248403" y="3367183"/>
            <a:ext cx="1164308" cy="66106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5" name="Rectangle 34"/>
          <p:cNvSpPr/>
          <p:nvPr/>
        </p:nvSpPr>
        <p:spPr>
          <a:xfrm>
            <a:off x="2536454" y="1986252"/>
            <a:ext cx="189504" cy="36138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Rectangle 35"/>
          <p:cNvSpPr/>
          <p:nvPr/>
        </p:nvSpPr>
        <p:spPr>
          <a:xfrm>
            <a:off x="2688854" y="2270037"/>
            <a:ext cx="2511266" cy="133209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p:cNvSpPr/>
          <p:nvPr/>
        </p:nvSpPr>
        <p:spPr>
          <a:xfrm>
            <a:off x="2885910" y="3951606"/>
            <a:ext cx="2259470" cy="6285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75579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animBg="1"/>
      <p:bldP spid="3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426683" y="3787163"/>
            <a:ext cx="0" cy="281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416377" y="3787163"/>
            <a:ext cx="236935" cy="0"/>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417803" y="5275954"/>
            <a:ext cx="0" cy="281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407497" y="5275954"/>
            <a:ext cx="236935" cy="0"/>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a:latin typeface="Myriad Pro"/>
                <a:cs typeface="Myriad Pro"/>
              </a:rPr>
              <a:t>Why is </a:t>
            </a:r>
            <a:r>
              <a:rPr lang="en-US" i="1" dirty="0">
                <a:latin typeface="Myriad Pro"/>
                <a:cs typeface="Myriad Pro"/>
              </a:rPr>
              <a:t>Drosophila</a:t>
            </a:r>
            <a:r>
              <a:rPr lang="en-US" dirty="0">
                <a:latin typeface="Myriad Pro"/>
                <a:cs typeface="Myriad Pro"/>
              </a:rPr>
              <a:t> </a:t>
            </a:r>
            <a:r>
              <a:rPr lang="en-US" dirty="0" smtClean="0">
                <a:latin typeface="Myriad Pro"/>
                <a:cs typeface="Myriad Pro"/>
              </a:rPr>
              <a:t>DV </a:t>
            </a:r>
            <a:r>
              <a:rPr lang="en-US" dirty="0">
                <a:latin typeface="Myriad Pro"/>
                <a:cs typeface="Myriad Pro"/>
              </a:rPr>
              <a:t>patterning</a:t>
            </a:r>
            <a:br>
              <a:rPr lang="en-US" dirty="0">
                <a:latin typeface="Myriad Pro"/>
                <a:cs typeface="Myriad Pro"/>
              </a:rPr>
            </a:br>
            <a:r>
              <a:rPr lang="en-US" dirty="0">
                <a:latin typeface="Myriad Pro"/>
                <a:cs typeface="Myriad Pro"/>
              </a:rPr>
              <a:t>a convenient model system?</a:t>
            </a:r>
            <a:endParaRPr lang="en-US" dirty="0"/>
          </a:p>
        </p:txBody>
      </p:sp>
      <p:sp>
        <p:nvSpPr>
          <p:cNvPr id="5" name="TextBox 4"/>
          <p:cNvSpPr txBox="1"/>
          <p:nvPr/>
        </p:nvSpPr>
        <p:spPr>
          <a:xfrm>
            <a:off x="278197" y="1872417"/>
            <a:ext cx="8691515" cy="954107"/>
          </a:xfrm>
          <a:prstGeom prst="rect">
            <a:avLst/>
          </a:prstGeom>
          <a:noFill/>
        </p:spPr>
        <p:txBody>
          <a:bodyPr wrap="square" rtlCol="0">
            <a:spAutoFit/>
          </a:bodyPr>
          <a:lstStyle/>
          <a:p>
            <a:pPr algn="ctr"/>
            <a:r>
              <a:rPr lang="en-US" sz="2800" dirty="0" smtClean="0">
                <a:latin typeface="Myriad Pro"/>
                <a:cs typeface="Myriad Pro"/>
              </a:rPr>
              <a:t>Can create these combinations quickly using a synthetic gene library in </a:t>
            </a:r>
            <a:r>
              <a:rPr lang="en-US" sz="2800" i="1" dirty="0" smtClean="0">
                <a:latin typeface="Myriad Pro"/>
                <a:cs typeface="Myriad Pro"/>
              </a:rPr>
              <a:t>Drosophila</a:t>
            </a:r>
            <a:r>
              <a:rPr lang="en-US" sz="2800" dirty="0" smtClean="0">
                <a:latin typeface="Myriad Pro"/>
                <a:cs typeface="Myriad Pro"/>
              </a:rPr>
              <a:t> </a:t>
            </a:r>
            <a:endParaRPr lang="en-US" sz="2800" dirty="0">
              <a:latin typeface="Myriad Pro"/>
              <a:cs typeface="Myriad Pro"/>
            </a:endParaRPr>
          </a:p>
        </p:txBody>
      </p:sp>
      <p:sp>
        <p:nvSpPr>
          <p:cNvPr id="6" name="Rectangle 5"/>
          <p:cNvSpPr/>
          <p:nvPr/>
        </p:nvSpPr>
        <p:spPr>
          <a:xfrm>
            <a:off x="2416377" y="3970776"/>
            <a:ext cx="1296612" cy="241210"/>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p:cNvSpPr/>
          <p:nvPr/>
        </p:nvSpPr>
        <p:spPr>
          <a:xfrm>
            <a:off x="2407497" y="5459567"/>
            <a:ext cx="1296612" cy="241210"/>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p:cNvSpPr/>
          <p:nvPr/>
        </p:nvSpPr>
        <p:spPr>
          <a:xfrm>
            <a:off x="1503079" y="5465581"/>
            <a:ext cx="914723" cy="235196"/>
          </a:xfrm>
          <a:prstGeom prst="rect">
            <a:avLst/>
          </a:prstGeom>
          <a:solidFill>
            <a:srgbClr val="6F74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p:cNvSpPr/>
          <p:nvPr/>
        </p:nvSpPr>
        <p:spPr>
          <a:xfrm>
            <a:off x="1511960" y="3970776"/>
            <a:ext cx="914723" cy="235196"/>
          </a:xfrm>
          <a:prstGeom prst="rect">
            <a:avLst/>
          </a:prstGeom>
          <a:solidFill>
            <a:srgbClr val="FF778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TextBox 27"/>
          <p:cNvSpPr txBox="1"/>
          <p:nvPr/>
        </p:nvSpPr>
        <p:spPr>
          <a:xfrm>
            <a:off x="355236" y="3042337"/>
            <a:ext cx="4129620" cy="646331"/>
          </a:xfrm>
          <a:prstGeom prst="rect">
            <a:avLst/>
          </a:prstGeom>
          <a:noFill/>
        </p:spPr>
        <p:txBody>
          <a:bodyPr wrap="square" rtlCol="0">
            <a:spAutoFit/>
          </a:bodyPr>
          <a:lstStyle/>
          <a:p>
            <a:pPr algn="ctr"/>
            <a:r>
              <a:rPr lang="en-US" dirty="0" smtClean="0">
                <a:latin typeface="Myriad Pro"/>
                <a:cs typeface="Myriad Pro"/>
              </a:rPr>
              <a:t>The Gal4 protein is a transcriptional activator which binds a site called “UAS”.</a:t>
            </a:r>
            <a:endParaRPr lang="en-US" dirty="0">
              <a:latin typeface="Myriad Pro"/>
              <a:cs typeface="Myriad Pro"/>
            </a:endParaRPr>
          </a:p>
        </p:txBody>
      </p:sp>
      <p:sp>
        <p:nvSpPr>
          <p:cNvPr id="26" name="TextBox 25"/>
          <p:cNvSpPr txBox="1"/>
          <p:nvPr/>
        </p:nvSpPr>
        <p:spPr>
          <a:xfrm>
            <a:off x="1491073" y="3884564"/>
            <a:ext cx="996352" cy="369332"/>
          </a:xfrm>
          <a:prstGeom prst="rect">
            <a:avLst/>
          </a:prstGeom>
          <a:noFill/>
        </p:spPr>
        <p:txBody>
          <a:bodyPr wrap="square" rtlCol="0">
            <a:spAutoFit/>
          </a:bodyPr>
          <a:lstStyle/>
          <a:p>
            <a:pPr algn="ctr"/>
            <a:r>
              <a:rPr lang="en-US" dirty="0" err="1" smtClean="0">
                <a:latin typeface="Myriad Pro"/>
                <a:cs typeface="Myriad Pro"/>
              </a:rPr>
              <a:t>Prom</a:t>
            </a:r>
            <a:r>
              <a:rPr lang="en-US" baseline="-25000" dirty="0" err="1" smtClean="0">
                <a:latin typeface="Myriad Pro"/>
                <a:cs typeface="Myriad Pro"/>
              </a:rPr>
              <a:t>A</a:t>
            </a:r>
            <a:endParaRPr lang="en-US" baseline="-25000" dirty="0">
              <a:latin typeface="Myriad Pro"/>
              <a:cs typeface="Myriad Pro"/>
            </a:endParaRPr>
          </a:p>
        </p:txBody>
      </p:sp>
      <p:sp>
        <p:nvSpPr>
          <p:cNvPr id="29" name="TextBox 28"/>
          <p:cNvSpPr txBox="1"/>
          <p:nvPr/>
        </p:nvSpPr>
        <p:spPr>
          <a:xfrm>
            <a:off x="1491074" y="5373285"/>
            <a:ext cx="996352" cy="369332"/>
          </a:xfrm>
          <a:prstGeom prst="rect">
            <a:avLst/>
          </a:prstGeom>
          <a:noFill/>
        </p:spPr>
        <p:txBody>
          <a:bodyPr wrap="square" rtlCol="0">
            <a:spAutoFit/>
          </a:bodyPr>
          <a:lstStyle/>
          <a:p>
            <a:pPr algn="ctr"/>
            <a:r>
              <a:rPr lang="en-US" dirty="0" err="1" smtClean="0">
                <a:latin typeface="Myriad Pro"/>
                <a:cs typeface="Myriad Pro"/>
              </a:rPr>
              <a:t>Prom</a:t>
            </a:r>
            <a:r>
              <a:rPr lang="en-US" baseline="-25000" dirty="0" err="1" smtClean="0">
                <a:latin typeface="Myriad Pro"/>
                <a:cs typeface="Myriad Pro"/>
              </a:rPr>
              <a:t>Z</a:t>
            </a:r>
            <a:endParaRPr lang="en-US" baseline="-25000" dirty="0">
              <a:latin typeface="Myriad Pro"/>
              <a:cs typeface="Myriad Pro"/>
            </a:endParaRPr>
          </a:p>
        </p:txBody>
      </p:sp>
      <p:cxnSp>
        <p:nvCxnSpPr>
          <p:cNvPr id="4" name="Straight Connector 3"/>
          <p:cNvCxnSpPr/>
          <p:nvPr/>
        </p:nvCxnSpPr>
        <p:spPr>
          <a:xfrm>
            <a:off x="1261860" y="3970776"/>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61860" y="4211986"/>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252980" y="5459567"/>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252980" y="5700777"/>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548102" y="3892752"/>
            <a:ext cx="996352" cy="369332"/>
          </a:xfrm>
          <a:prstGeom prst="rect">
            <a:avLst/>
          </a:prstGeom>
          <a:noFill/>
        </p:spPr>
        <p:txBody>
          <a:bodyPr wrap="square" rtlCol="0">
            <a:spAutoFit/>
          </a:bodyPr>
          <a:lstStyle/>
          <a:p>
            <a:pPr algn="ctr"/>
            <a:r>
              <a:rPr lang="en-US" dirty="0" smtClean="0">
                <a:latin typeface="Myriad Pro"/>
                <a:cs typeface="Myriad Pro"/>
              </a:rPr>
              <a:t>GAL4</a:t>
            </a:r>
            <a:endParaRPr lang="en-US" dirty="0">
              <a:latin typeface="Myriad Pro"/>
              <a:cs typeface="Myriad Pro"/>
            </a:endParaRPr>
          </a:p>
        </p:txBody>
      </p:sp>
      <p:sp>
        <p:nvSpPr>
          <p:cNvPr id="33" name="TextBox 32"/>
          <p:cNvSpPr txBox="1"/>
          <p:nvPr/>
        </p:nvSpPr>
        <p:spPr>
          <a:xfrm>
            <a:off x="2548102" y="5373422"/>
            <a:ext cx="996352" cy="369332"/>
          </a:xfrm>
          <a:prstGeom prst="rect">
            <a:avLst/>
          </a:prstGeom>
          <a:noFill/>
        </p:spPr>
        <p:txBody>
          <a:bodyPr wrap="square" rtlCol="0">
            <a:spAutoFit/>
          </a:bodyPr>
          <a:lstStyle/>
          <a:p>
            <a:pPr algn="ctr"/>
            <a:r>
              <a:rPr lang="en-US" dirty="0" smtClean="0">
                <a:latin typeface="Myriad Pro"/>
                <a:cs typeface="Myriad Pro"/>
              </a:rPr>
              <a:t>GAL4</a:t>
            </a:r>
            <a:endParaRPr lang="en-US" dirty="0">
              <a:latin typeface="Myriad Pro"/>
              <a:cs typeface="Myriad Pro"/>
            </a:endParaRPr>
          </a:p>
        </p:txBody>
      </p:sp>
      <p:sp>
        <p:nvSpPr>
          <p:cNvPr id="34" name="TextBox 33"/>
          <p:cNvSpPr txBox="1"/>
          <p:nvPr/>
        </p:nvSpPr>
        <p:spPr>
          <a:xfrm>
            <a:off x="457200" y="5929944"/>
            <a:ext cx="4129620" cy="646331"/>
          </a:xfrm>
          <a:prstGeom prst="rect">
            <a:avLst/>
          </a:prstGeom>
          <a:noFill/>
        </p:spPr>
        <p:txBody>
          <a:bodyPr wrap="square" rtlCol="0">
            <a:spAutoFit/>
          </a:bodyPr>
          <a:lstStyle/>
          <a:p>
            <a:pPr algn="ctr"/>
            <a:r>
              <a:rPr lang="en-US" dirty="0" smtClean="0">
                <a:latin typeface="Myriad Pro"/>
                <a:cs typeface="Myriad Pro"/>
              </a:rPr>
              <a:t>Many hybrid genes exist with GAL4’s coding region under different promoters</a:t>
            </a:r>
            <a:endParaRPr lang="en-US" dirty="0">
              <a:latin typeface="Myriad Pro"/>
              <a:cs typeface="Myriad Pro"/>
            </a:endParaRPr>
          </a:p>
        </p:txBody>
      </p:sp>
      <p:sp>
        <p:nvSpPr>
          <p:cNvPr id="35" name="TextBox 34"/>
          <p:cNvSpPr txBox="1"/>
          <p:nvPr/>
        </p:nvSpPr>
        <p:spPr>
          <a:xfrm>
            <a:off x="2303774" y="4387338"/>
            <a:ext cx="331776" cy="646331"/>
          </a:xfrm>
          <a:prstGeom prst="rect">
            <a:avLst/>
          </a:prstGeom>
          <a:noFill/>
        </p:spPr>
        <p:txBody>
          <a:bodyPr wrap="square" rtlCol="0">
            <a:spAutoFit/>
          </a:bodyPr>
          <a:lstStyle/>
          <a:p>
            <a:pPr algn="ctr"/>
            <a:r>
              <a:rPr lang="en-US" sz="1200" dirty="0" smtClean="0">
                <a:latin typeface="Myriad Pro"/>
                <a:cs typeface="Myriad Pro"/>
              </a:rPr>
              <a:t>.</a:t>
            </a:r>
          </a:p>
          <a:p>
            <a:pPr algn="ctr"/>
            <a:r>
              <a:rPr lang="en-US" sz="1200" dirty="0" smtClean="0">
                <a:latin typeface="Myriad Pro"/>
                <a:cs typeface="Myriad Pro"/>
              </a:rPr>
              <a:t>.</a:t>
            </a:r>
          </a:p>
          <a:p>
            <a:pPr algn="ctr"/>
            <a:r>
              <a:rPr lang="en-US" sz="1200" dirty="0">
                <a:latin typeface="Myriad Pro"/>
                <a:cs typeface="Myriad Pro"/>
              </a:rPr>
              <a:t>.</a:t>
            </a:r>
          </a:p>
        </p:txBody>
      </p:sp>
      <p:sp>
        <p:nvSpPr>
          <p:cNvPr id="36" name="TextBox 35"/>
          <p:cNvSpPr txBox="1"/>
          <p:nvPr/>
        </p:nvSpPr>
        <p:spPr>
          <a:xfrm>
            <a:off x="4586820" y="3063978"/>
            <a:ext cx="4129620" cy="646331"/>
          </a:xfrm>
          <a:prstGeom prst="rect">
            <a:avLst/>
          </a:prstGeom>
          <a:noFill/>
        </p:spPr>
        <p:txBody>
          <a:bodyPr wrap="square" rtlCol="0">
            <a:spAutoFit/>
          </a:bodyPr>
          <a:lstStyle/>
          <a:p>
            <a:pPr algn="ctr"/>
            <a:r>
              <a:rPr lang="en-US" dirty="0" smtClean="0">
                <a:latin typeface="Myriad Pro"/>
                <a:cs typeface="Myriad Pro"/>
              </a:rPr>
              <a:t>Similarly, many hybrid genes exist with UAS upstream of different coding regions</a:t>
            </a:r>
            <a:endParaRPr lang="en-US" dirty="0">
              <a:latin typeface="Myriad Pro"/>
              <a:cs typeface="Myriad Pro"/>
            </a:endParaRPr>
          </a:p>
        </p:txBody>
      </p:sp>
      <p:cxnSp>
        <p:nvCxnSpPr>
          <p:cNvPr id="46" name="Straight Connector 45"/>
          <p:cNvCxnSpPr/>
          <p:nvPr/>
        </p:nvCxnSpPr>
        <p:spPr>
          <a:xfrm>
            <a:off x="6300182" y="3769853"/>
            <a:ext cx="0" cy="281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6289876" y="3769853"/>
            <a:ext cx="236935" cy="0"/>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6291302" y="5258644"/>
            <a:ext cx="0" cy="281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6280996" y="5258644"/>
            <a:ext cx="236935" cy="0"/>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6289876" y="3953466"/>
            <a:ext cx="1296612" cy="241210"/>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1" name="Rectangle 50"/>
          <p:cNvSpPr/>
          <p:nvPr/>
        </p:nvSpPr>
        <p:spPr>
          <a:xfrm>
            <a:off x="6280996" y="5442257"/>
            <a:ext cx="1296612" cy="241210"/>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p:cNvSpPr/>
          <p:nvPr/>
        </p:nvSpPr>
        <p:spPr>
          <a:xfrm>
            <a:off x="5376578" y="5448271"/>
            <a:ext cx="914723" cy="235196"/>
          </a:xfrm>
          <a:prstGeom prst="rect">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3" name="Rectangle 52"/>
          <p:cNvSpPr/>
          <p:nvPr/>
        </p:nvSpPr>
        <p:spPr>
          <a:xfrm>
            <a:off x="5385459" y="3953466"/>
            <a:ext cx="914723" cy="235196"/>
          </a:xfrm>
          <a:prstGeom prst="rect">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p:cNvSpPr txBox="1"/>
          <p:nvPr/>
        </p:nvSpPr>
        <p:spPr>
          <a:xfrm>
            <a:off x="5463179" y="5355975"/>
            <a:ext cx="774836" cy="369332"/>
          </a:xfrm>
          <a:prstGeom prst="rect">
            <a:avLst/>
          </a:prstGeom>
          <a:noFill/>
        </p:spPr>
        <p:txBody>
          <a:bodyPr wrap="square" rtlCol="0">
            <a:spAutoFit/>
          </a:bodyPr>
          <a:lstStyle/>
          <a:p>
            <a:pPr algn="ctr"/>
            <a:r>
              <a:rPr lang="en-US" dirty="0" smtClean="0">
                <a:latin typeface="Myriad Pro"/>
                <a:cs typeface="Myriad Pro"/>
              </a:rPr>
              <a:t>UAS</a:t>
            </a:r>
            <a:endParaRPr lang="en-US" baseline="-25000" dirty="0">
              <a:latin typeface="Myriad Pro"/>
              <a:cs typeface="Myriad Pro"/>
            </a:endParaRPr>
          </a:p>
        </p:txBody>
      </p:sp>
      <p:cxnSp>
        <p:nvCxnSpPr>
          <p:cNvPr id="56" name="Straight Connector 55"/>
          <p:cNvCxnSpPr/>
          <p:nvPr/>
        </p:nvCxnSpPr>
        <p:spPr>
          <a:xfrm>
            <a:off x="5135359" y="3953466"/>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5135359" y="4194676"/>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5126479" y="5442257"/>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126479" y="5683467"/>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6421601" y="3875442"/>
            <a:ext cx="996352" cy="369332"/>
          </a:xfrm>
          <a:prstGeom prst="rect">
            <a:avLst/>
          </a:prstGeom>
          <a:noFill/>
        </p:spPr>
        <p:txBody>
          <a:bodyPr wrap="square" rtlCol="0">
            <a:spAutoFit/>
          </a:bodyPr>
          <a:lstStyle/>
          <a:p>
            <a:pPr algn="ctr"/>
            <a:r>
              <a:rPr lang="en-US" dirty="0" smtClean="0">
                <a:latin typeface="Myriad Pro"/>
                <a:cs typeface="Myriad Pro"/>
              </a:rPr>
              <a:t>A</a:t>
            </a:r>
            <a:endParaRPr lang="en-US" dirty="0">
              <a:latin typeface="Myriad Pro"/>
              <a:cs typeface="Myriad Pro"/>
            </a:endParaRPr>
          </a:p>
        </p:txBody>
      </p:sp>
      <p:sp>
        <p:nvSpPr>
          <p:cNvPr id="61" name="TextBox 60"/>
          <p:cNvSpPr txBox="1"/>
          <p:nvPr/>
        </p:nvSpPr>
        <p:spPr>
          <a:xfrm>
            <a:off x="6421601" y="5356112"/>
            <a:ext cx="996352" cy="369332"/>
          </a:xfrm>
          <a:prstGeom prst="rect">
            <a:avLst/>
          </a:prstGeom>
          <a:noFill/>
        </p:spPr>
        <p:txBody>
          <a:bodyPr wrap="square" rtlCol="0">
            <a:spAutoFit/>
          </a:bodyPr>
          <a:lstStyle/>
          <a:p>
            <a:pPr algn="ctr"/>
            <a:r>
              <a:rPr lang="en-US" dirty="0" smtClean="0">
                <a:solidFill>
                  <a:schemeClr val="bg1"/>
                </a:solidFill>
                <a:latin typeface="Myriad Pro"/>
                <a:cs typeface="Myriad Pro"/>
              </a:rPr>
              <a:t>Z</a:t>
            </a:r>
            <a:endParaRPr lang="en-US" dirty="0">
              <a:solidFill>
                <a:schemeClr val="bg1"/>
              </a:solidFill>
              <a:latin typeface="Myriad Pro"/>
              <a:cs typeface="Myriad Pro"/>
            </a:endParaRPr>
          </a:p>
        </p:txBody>
      </p:sp>
      <p:sp>
        <p:nvSpPr>
          <p:cNvPr id="62" name="TextBox 61"/>
          <p:cNvSpPr txBox="1"/>
          <p:nvPr/>
        </p:nvSpPr>
        <p:spPr>
          <a:xfrm>
            <a:off x="6177273" y="4370028"/>
            <a:ext cx="331776" cy="646331"/>
          </a:xfrm>
          <a:prstGeom prst="rect">
            <a:avLst/>
          </a:prstGeom>
          <a:noFill/>
        </p:spPr>
        <p:txBody>
          <a:bodyPr wrap="square" rtlCol="0">
            <a:spAutoFit/>
          </a:bodyPr>
          <a:lstStyle/>
          <a:p>
            <a:pPr algn="ctr"/>
            <a:r>
              <a:rPr lang="en-US" sz="1200" dirty="0" smtClean="0">
                <a:latin typeface="Myriad Pro"/>
                <a:cs typeface="Myriad Pro"/>
              </a:rPr>
              <a:t>.</a:t>
            </a:r>
          </a:p>
          <a:p>
            <a:pPr algn="ctr"/>
            <a:r>
              <a:rPr lang="en-US" sz="1200" dirty="0" smtClean="0">
                <a:latin typeface="Myriad Pro"/>
                <a:cs typeface="Myriad Pro"/>
              </a:rPr>
              <a:t>.</a:t>
            </a:r>
          </a:p>
          <a:p>
            <a:pPr algn="ctr"/>
            <a:r>
              <a:rPr lang="en-US" sz="1200" dirty="0">
                <a:latin typeface="Myriad Pro"/>
                <a:cs typeface="Myriad Pro"/>
              </a:rPr>
              <a:t>.</a:t>
            </a:r>
          </a:p>
        </p:txBody>
      </p:sp>
      <p:sp>
        <p:nvSpPr>
          <p:cNvPr id="63" name="TextBox 62"/>
          <p:cNvSpPr txBox="1"/>
          <p:nvPr/>
        </p:nvSpPr>
        <p:spPr>
          <a:xfrm>
            <a:off x="5454298" y="3883110"/>
            <a:ext cx="774836" cy="369332"/>
          </a:xfrm>
          <a:prstGeom prst="rect">
            <a:avLst/>
          </a:prstGeom>
          <a:noFill/>
        </p:spPr>
        <p:txBody>
          <a:bodyPr wrap="square" rtlCol="0">
            <a:spAutoFit/>
          </a:bodyPr>
          <a:lstStyle/>
          <a:p>
            <a:pPr algn="ctr"/>
            <a:r>
              <a:rPr lang="en-US" dirty="0" smtClean="0">
                <a:latin typeface="Myriad Pro"/>
                <a:cs typeface="Myriad Pro"/>
              </a:rPr>
              <a:t>UAS</a:t>
            </a:r>
            <a:endParaRPr lang="en-US" baseline="-25000" dirty="0">
              <a:latin typeface="Myriad Pro"/>
              <a:cs typeface="Myriad Pro"/>
            </a:endParaRPr>
          </a:p>
        </p:txBody>
      </p:sp>
    </p:spTree>
    <p:extLst>
      <p:ext uri="{BB962C8B-B14F-4D97-AF65-F5344CB8AC3E}">
        <p14:creationId xmlns:p14="http://schemas.microsoft.com/office/powerpoint/2010/main" val="31899996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P spid="23" grpId="0" animBg="1"/>
      <p:bldP spid="24" grpId="0" animBg="1"/>
      <p:bldP spid="28" grpId="0"/>
      <p:bldP spid="26" grpId="0"/>
      <p:bldP spid="29" grpId="0"/>
      <p:bldP spid="32" grpId="0"/>
      <p:bldP spid="33" grpId="0"/>
      <p:bldP spid="34" grpId="0"/>
      <p:bldP spid="35" grpId="0"/>
      <p:bldP spid="36" grpId="0"/>
      <p:bldP spid="50" grpId="0" animBg="1"/>
      <p:bldP spid="51" grpId="0" animBg="1"/>
      <p:bldP spid="52" grpId="0" animBg="1"/>
      <p:bldP spid="53" grpId="0" animBg="1"/>
      <p:bldP spid="55" grpId="0"/>
      <p:bldP spid="60" grpId="0"/>
      <p:bldP spid="61" grpId="0"/>
      <p:bldP spid="62" grpId="0"/>
      <p:bldP spid="6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069958" y="4628555"/>
            <a:ext cx="0" cy="281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059652" y="4628555"/>
            <a:ext cx="236935" cy="0"/>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normAutofit fontScale="90000"/>
          </a:bodyPr>
          <a:lstStyle/>
          <a:p>
            <a:r>
              <a:rPr lang="en-US" dirty="0">
                <a:latin typeface="Myriad Pro"/>
                <a:cs typeface="Myriad Pro"/>
              </a:rPr>
              <a:t>Why is </a:t>
            </a:r>
            <a:r>
              <a:rPr lang="en-US" i="1" dirty="0">
                <a:latin typeface="Myriad Pro"/>
                <a:cs typeface="Myriad Pro"/>
              </a:rPr>
              <a:t>Drosophila</a:t>
            </a:r>
            <a:r>
              <a:rPr lang="en-US" dirty="0">
                <a:latin typeface="Myriad Pro"/>
                <a:cs typeface="Myriad Pro"/>
              </a:rPr>
              <a:t> </a:t>
            </a:r>
            <a:r>
              <a:rPr lang="en-US" dirty="0" smtClean="0">
                <a:latin typeface="Myriad Pro"/>
                <a:cs typeface="Myriad Pro"/>
              </a:rPr>
              <a:t>DV </a:t>
            </a:r>
            <a:r>
              <a:rPr lang="en-US" dirty="0">
                <a:latin typeface="Myriad Pro"/>
                <a:cs typeface="Myriad Pro"/>
              </a:rPr>
              <a:t>patterning</a:t>
            </a:r>
            <a:br>
              <a:rPr lang="en-US" dirty="0">
                <a:latin typeface="Myriad Pro"/>
                <a:cs typeface="Myriad Pro"/>
              </a:rPr>
            </a:br>
            <a:r>
              <a:rPr lang="en-US" dirty="0">
                <a:latin typeface="Myriad Pro"/>
                <a:cs typeface="Myriad Pro"/>
              </a:rPr>
              <a:t>a convenient model system?</a:t>
            </a:r>
            <a:endParaRPr lang="en-US" dirty="0"/>
          </a:p>
        </p:txBody>
      </p:sp>
      <p:sp>
        <p:nvSpPr>
          <p:cNvPr id="5" name="TextBox 4"/>
          <p:cNvSpPr txBox="1"/>
          <p:nvPr/>
        </p:nvSpPr>
        <p:spPr>
          <a:xfrm>
            <a:off x="278197" y="1872417"/>
            <a:ext cx="8691515" cy="954107"/>
          </a:xfrm>
          <a:prstGeom prst="rect">
            <a:avLst/>
          </a:prstGeom>
          <a:noFill/>
        </p:spPr>
        <p:txBody>
          <a:bodyPr wrap="square" rtlCol="0">
            <a:spAutoFit/>
          </a:bodyPr>
          <a:lstStyle/>
          <a:p>
            <a:pPr algn="ctr"/>
            <a:r>
              <a:rPr lang="en-US" sz="2800" dirty="0" smtClean="0">
                <a:latin typeface="Myriad Pro"/>
                <a:cs typeface="Myriad Pro"/>
              </a:rPr>
              <a:t>Can create these combinations quickly using a synthetic gene library in </a:t>
            </a:r>
            <a:r>
              <a:rPr lang="en-US" sz="2800" i="1" dirty="0" smtClean="0">
                <a:latin typeface="Myriad Pro"/>
                <a:cs typeface="Myriad Pro"/>
              </a:rPr>
              <a:t>Drosophila</a:t>
            </a:r>
            <a:r>
              <a:rPr lang="en-US" sz="2800" dirty="0" smtClean="0">
                <a:latin typeface="Myriad Pro"/>
                <a:cs typeface="Myriad Pro"/>
              </a:rPr>
              <a:t> </a:t>
            </a:r>
            <a:endParaRPr lang="en-US" sz="2800" dirty="0">
              <a:latin typeface="Myriad Pro"/>
              <a:cs typeface="Myriad Pro"/>
            </a:endParaRPr>
          </a:p>
        </p:txBody>
      </p:sp>
      <p:sp>
        <p:nvSpPr>
          <p:cNvPr id="6" name="Rectangle 5"/>
          <p:cNvSpPr/>
          <p:nvPr/>
        </p:nvSpPr>
        <p:spPr>
          <a:xfrm>
            <a:off x="2059652" y="4812168"/>
            <a:ext cx="1296612" cy="241210"/>
          </a:xfrm>
          <a:prstGeom prst="rect">
            <a:avLst/>
          </a:prstGeom>
          <a:solidFill>
            <a:srgbClr val="FFFF0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4" name="Rectangle 23"/>
          <p:cNvSpPr/>
          <p:nvPr/>
        </p:nvSpPr>
        <p:spPr>
          <a:xfrm>
            <a:off x="1155235" y="4812168"/>
            <a:ext cx="914723" cy="235196"/>
          </a:xfrm>
          <a:prstGeom prst="rect">
            <a:avLst/>
          </a:prstGeom>
          <a:solidFill>
            <a:srgbClr val="FF7780"/>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TextBox 27"/>
          <p:cNvSpPr txBox="1"/>
          <p:nvPr/>
        </p:nvSpPr>
        <p:spPr>
          <a:xfrm>
            <a:off x="0" y="3374954"/>
            <a:ext cx="4557179" cy="830997"/>
          </a:xfrm>
          <a:prstGeom prst="rect">
            <a:avLst/>
          </a:prstGeom>
          <a:noFill/>
        </p:spPr>
        <p:txBody>
          <a:bodyPr wrap="square" rtlCol="0">
            <a:spAutoFit/>
          </a:bodyPr>
          <a:lstStyle/>
          <a:p>
            <a:pPr algn="ctr"/>
            <a:r>
              <a:rPr lang="en-US" sz="2400" dirty="0" smtClean="0">
                <a:latin typeface="Myriad Pro"/>
                <a:cs typeface="Myriad Pro"/>
              </a:rPr>
              <a:t>Just breed flies with the GAL4 gene and UAS gene of your choice </a:t>
            </a:r>
            <a:endParaRPr lang="en-US" sz="2400" dirty="0">
              <a:latin typeface="Myriad Pro"/>
              <a:cs typeface="Myriad Pro"/>
            </a:endParaRPr>
          </a:p>
        </p:txBody>
      </p:sp>
      <p:sp>
        <p:nvSpPr>
          <p:cNvPr id="26" name="TextBox 25"/>
          <p:cNvSpPr txBox="1"/>
          <p:nvPr/>
        </p:nvSpPr>
        <p:spPr>
          <a:xfrm>
            <a:off x="1134348" y="4725956"/>
            <a:ext cx="996352" cy="369332"/>
          </a:xfrm>
          <a:prstGeom prst="rect">
            <a:avLst/>
          </a:prstGeom>
          <a:noFill/>
        </p:spPr>
        <p:txBody>
          <a:bodyPr wrap="square" rtlCol="0">
            <a:spAutoFit/>
          </a:bodyPr>
          <a:lstStyle/>
          <a:p>
            <a:pPr algn="ctr"/>
            <a:r>
              <a:rPr lang="en-US" dirty="0" err="1" smtClean="0">
                <a:latin typeface="Myriad Pro"/>
                <a:cs typeface="Myriad Pro"/>
              </a:rPr>
              <a:t>Prom</a:t>
            </a:r>
            <a:r>
              <a:rPr lang="en-US" baseline="-25000" dirty="0" err="1" smtClean="0">
                <a:latin typeface="Myriad Pro"/>
                <a:cs typeface="Myriad Pro"/>
              </a:rPr>
              <a:t>A</a:t>
            </a:r>
            <a:endParaRPr lang="en-US" baseline="-25000" dirty="0">
              <a:latin typeface="Myriad Pro"/>
              <a:cs typeface="Myriad Pro"/>
            </a:endParaRPr>
          </a:p>
        </p:txBody>
      </p:sp>
      <p:cxnSp>
        <p:nvCxnSpPr>
          <p:cNvPr id="4" name="Straight Connector 3"/>
          <p:cNvCxnSpPr/>
          <p:nvPr/>
        </p:nvCxnSpPr>
        <p:spPr>
          <a:xfrm>
            <a:off x="905135" y="4812168"/>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05135" y="5053378"/>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2191377" y="4734144"/>
            <a:ext cx="996352" cy="369332"/>
          </a:xfrm>
          <a:prstGeom prst="rect">
            <a:avLst/>
          </a:prstGeom>
          <a:noFill/>
        </p:spPr>
        <p:txBody>
          <a:bodyPr wrap="square" rtlCol="0">
            <a:spAutoFit/>
          </a:bodyPr>
          <a:lstStyle/>
          <a:p>
            <a:pPr algn="ctr"/>
            <a:r>
              <a:rPr lang="en-US" dirty="0" smtClean="0">
                <a:latin typeface="Myriad Pro"/>
                <a:cs typeface="Myriad Pro"/>
              </a:rPr>
              <a:t>GAL4</a:t>
            </a:r>
            <a:endParaRPr lang="en-US" dirty="0">
              <a:latin typeface="Myriad Pro"/>
              <a:cs typeface="Myriad Pro"/>
            </a:endParaRPr>
          </a:p>
        </p:txBody>
      </p:sp>
      <p:sp>
        <p:nvSpPr>
          <p:cNvPr id="36" name="TextBox 35"/>
          <p:cNvSpPr txBox="1"/>
          <p:nvPr/>
        </p:nvSpPr>
        <p:spPr>
          <a:xfrm>
            <a:off x="4751220" y="3399892"/>
            <a:ext cx="4129620" cy="3416320"/>
          </a:xfrm>
          <a:prstGeom prst="rect">
            <a:avLst/>
          </a:prstGeom>
          <a:noFill/>
        </p:spPr>
        <p:txBody>
          <a:bodyPr wrap="square" rtlCol="0">
            <a:spAutoFit/>
          </a:bodyPr>
          <a:lstStyle/>
          <a:p>
            <a:pPr algn="ctr"/>
            <a:r>
              <a:rPr lang="en-US" sz="2400" dirty="0" smtClean="0">
                <a:latin typeface="Myriad Pro"/>
                <a:cs typeface="Myriad Pro"/>
              </a:rPr>
              <a:t>Gal4 protein is expressed wherever gene A is expressed.</a:t>
            </a:r>
          </a:p>
          <a:p>
            <a:pPr algn="ctr"/>
            <a:endParaRPr lang="en-US" sz="2400" dirty="0">
              <a:latin typeface="Myriad Pro"/>
              <a:cs typeface="Myriad Pro"/>
            </a:endParaRPr>
          </a:p>
          <a:p>
            <a:pPr algn="ctr"/>
            <a:r>
              <a:rPr lang="en-US" sz="2400" dirty="0" smtClean="0">
                <a:latin typeface="Myriad Pro"/>
                <a:cs typeface="Myriad Pro"/>
              </a:rPr>
              <a:t>Gal4 binds UAS and activates gene expression.</a:t>
            </a:r>
          </a:p>
          <a:p>
            <a:pPr algn="ctr"/>
            <a:endParaRPr lang="en-US" sz="2400" dirty="0">
              <a:latin typeface="Myriad Pro"/>
              <a:cs typeface="Myriad Pro"/>
            </a:endParaRPr>
          </a:p>
          <a:p>
            <a:pPr algn="ctr"/>
            <a:r>
              <a:rPr lang="en-US" sz="2400" dirty="0" smtClean="0">
                <a:latin typeface="Myriad Pro"/>
                <a:cs typeface="Myriad Pro"/>
              </a:rPr>
              <a:t>Therefore, protein Z is expressed wherever gene A is expressed.</a:t>
            </a:r>
            <a:endParaRPr lang="en-US" sz="2400" dirty="0">
              <a:latin typeface="Myriad Pro"/>
              <a:cs typeface="Myriad Pro"/>
            </a:endParaRPr>
          </a:p>
        </p:txBody>
      </p:sp>
      <p:cxnSp>
        <p:nvCxnSpPr>
          <p:cNvPr id="48" name="Straight Connector 47"/>
          <p:cNvCxnSpPr/>
          <p:nvPr/>
        </p:nvCxnSpPr>
        <p:spPr>
          <a:xfrm>
            <a:off x="2069958" y="5485958"/>
            <a:ext cx="0" cy="28130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059652" y="5485958"/>
            <a:ext cx="236935" cy="0"/>
          </a:xfrm>
          <a:prstGeom prst="line">
            <a:avLst/>
          </a:prstGeom>
          <a:ln>
            <a:solidFill>
              <a:schemeClr val="tx1"/>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1" name="Rectangle 50"/>
          <p:cNvSpPr/>
          <p:nvPr/>
        </p:nvSpPr>
        <p:spPr>
          <a:xfrm>
            <a:off x="2059652" y="5669571"/>
            <a:ext cx="1296612" cy="241210"/>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2" name="Rectangle 51"/>
          <p:cNvSpPr/>
          <p:nvPr/>
        </p:nvSpPr>
        <p:spPr>
          <a:xfrm>
            <a:off x="1155234" y="5675585"/>
            <a:ext cx="914723" cy="235196"/>
          </a:xfrm>
          <a:prstGeom prst="rect">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p:cNvSpPr txBox="1"/>
          <p:nvPr/>
        </p:nvSpPr>
        <p:spPr>
          <a:xfrm>
            <a:off x="1241835" y="5583289"/>
            <a:ext cx="774836" cy="369332"/>
          </a:xfrm>
          <a:prstGeom prst="rect">
            <a:avLst/>
          </a:prstGeom>
          <a:noFill/>
        </p:spPr>
        <p:txBody>
          <a:bodyPr wrap="square" rtlCol="0">
            <a:spAutoFit/>
          </a:bodyPr>
          <a:lstStyle/>
          <a:p>
            <a:pPr algn="ctr"/>
            <a:r>
              <a:rPr lang="en-US" dirty="0" smtClean="0">
                <a:latin typeface="Myriad Pro"/>
                <a:cs typeface="Myriad Pro"/>
              </a:rPr>
              <a:t>UAS</a:t>
            </a:r>
            <a:endParaRPr lang="en-US" baseline="-25000" dirty="0">
              <a:latin typeface="Myriad Pro"/>
              <a:cs typeface="Myriad Pro"/>
            </a:endParaRPr>
          </a:p>
        </p:txBody>
      </p:sp>
      <p:cxnSp>
        <p:nvCxnSpPr>
          <p:cNvPr id="58" name="Straight Connector 57"/>
          <p:cNvCxnSpPr/>
          <p:nvPr/>
        </p:nvCxnSpPr>
        <p:spPr>
          <a:xfrm>
            <a:off x="905135" y="5669571"/>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905135" y="5910781"/>
            <a:ext cx="285077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200257" y="5583426"/>
            <a:ext cx="996352" cy="369332"/>
          </a:xfrm>
          <a:prstGeom prst="rect">
            <a:avLst/>
          </a:prstGeom>
          <a:noFill/>
        </p:spPr>
        <p:txBody>
          <a:bodyPr wrap="square" rtlCol="0">
            <a:spAutoFit/>
          </a:bodyPr>
          <a:lstStyle/>
          <a:p>
            <a:pPr algn="ctr"/>
            <a:r>
              <a:rPr lang="en-US" dirty="0" smtClean="0">
                <a:solidFill>
                  <a:schemeClr val="bg1"/>
                </a:solidFill>
                <a:latin typeface="Myriad Pro"/>
                <a:cs typeface="Myriad Pro"/>
              </a:rPr>
              <a:t>Z</a:t>
            </a:r>
            <a:endParaRPr lang="en-US" dirty="0">
              <a:solidFill>
                <a:schemeClr val="bg1"/>
              </a:solidFill>
              <a:latin typeface="Myriad Pro"/>
              <a:cs typeface="Myriad Pro"/>
            </a:endParaRPr>
          </a:p>
        </p:txBody>
      </p:sp>
    </p:spTree>
    <p:extLst>
      <p:ext uri="{BB962C8B-B14F-4D97-AF65-F5344CB8AC3E}">
        <p14:creationId xmlns:p14="http://schemas.microsoft.com/office/powerpoint/2010/main" val="17683681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yriad Pro"/>
                <a:cs typeface="Myriad Pro"/>
              </a:rPr>
              <a:t>Why is </a:t>
            </a:r>
            <a:r>
              <a:rPr lang="en-US" i="1" dirty="0">
                <a:latin typeface="Myriad Pro"/>
                <a:cs typeface="Myriad Pro"/>
              </a:rPr>
              <a:t>Drosophila</a:t>
            </a:r>
            <a:r>
              <a:rPr lang="en-US" dirty="0">
                <a:latin typeface="Myriad Pro"/>
                <a:cs typeface="Myriad Pro"/>
              </a:rPr>
              <a:t> ventral patterning</a:t>
            </a:r>
            <a:br>
              <a:rPr lang="en-US" dirty="0">
                <a:latin typeface="Myriad Pro"/>
                <a:cs typeface="Myriad Pro"/>
              </a:rPr>
            </a:br>
            <a:r>
              <a:rPr lang="en-US" dirty="0">
                <a:latin typeface="Myriad Pro"/>
                <a:cs typeface="Myriad Pro"/>
              </a:rPr>
              <a:t>a convenient model system?</a:t>
            </a:r>
            <a:endParaRPr lang="en-US" dirty="0"/>
          </a:p>
        </p:txBody>
      </p:sp>
      <p:sp>
        <p:nvSpPr>
          <p:cNvPr id="5" name="TextBox 4"/>
          <p:cNvSpPr txBox="1"/>
          <p:nvPr/>
        </p:nvSpPr>
        <p:spPr>
          <a:xfrm>
            <a:off x="4236192" y="2263442"/>
            <a:ext cx="4751282" cy="3539431"/>
          </a:xfrm>
          <a:prstGeom prst="rect">
            <a:avLst/>
          </a:prstGeom>
          <a:noFill/>
        </p:spPr>
        <p:txBody>
          <a:bodyPr wrap="square" rtlCol="0">
            <a:spAutoFit/>
          </a:bodyPr>
          <a:lstStyle/>
          <a:p>
            <a:pPr algn="ctr"/>
            <a:r>
              <a:rPr lang="en-US" sz="2800" dirty="0" smtClean="0">
                <a:latin typeface="Myriad Pro"/>
                <a:cs typeface="Myriad Pro"/>
              </a:rPr>
              <a:t>For example, we can test hypotheses by expressing a gene in stripes.</a:t>
            </a:r>
          </a:p>
          <a:p>
            <a:pPr algn="ctr"/>
            <a:endParaRPr lang="en-US" sz="2800" dirty="0" smtClean="0">
              <a:latin typeface="Myriad Pro"/>
              <a:cs typeface="Myriad Pro"/>
            </a:endParaRPr>
          </a:p>
          <a:p>
            <a:pPr algn="ctr"/>
            <a:r>
              <a:rPr lang="en-US" sz="2800" dirty="0" smtClean="0">
                <a:latin typeface="Myriad Pro"/>
                <a:cs typeface="Myriad Pro"/>
              </a:rPr>
              <a:t>We look for differences between the gaps (where everything should be normal)</a:t>
            </a:r>
            <a:r>
              <a:rPr lang="en-US" sz="2800" dirty="0">
                <a:latin typeface="Myriad Pro"/>
                <a:cs typeface="Myriad Pro"/>
              </a:rPr>
              <a:t> </a:t>
            </a:r>
            <a:r>
              <a:rPr lang="en-US" sz="2800" dirty="0" smtClean="0">
                <a:latin typeface="Myriad Pro"/>
                <a:cs typeface="Myriad Pro"/>
              </a:rPr>
              <a:t>and the stripes.</a:t>
            </a:r>
            <a:endParaRPr lang="en-US" sz="2800" dirty="0">
              <a:latin typeface="Myriad Pro"/>
              <a:cs typeface="Myriad Pro"/>
            </a:endParaRPr>
          </a:p>
        </p:txBody>
      </p:sp>
      <p:pic>
        <p:nvPicPr>
          <p:cNvPr id="9" name="Picture 8"/>
          <p:cNvPicPr>
            <a:picLocks noChangeAspect="1"/>
          </p:cNvPicPr>
          <p:nvPr/>
        </p:nvPicPr>
        <p:blipFill>
          <a:blip r:embed="rId2"/>
          <a:stretch>
            <a:fillRect/>
          </a:stretch>
        </p:blipFill>
        <p:spPr>
          <a:xfrm>
            <a:off x="137488" y="3139364"/>
            <a:ext cx="3902739" cy="1750657"/>
          </a:xfrm>
          <a:prstGeom prst="rect">
            <a:avLst/>
          </a:prstGeom>
        </p:spPr>
      </p:pic>
    </p:spTree>
    <p:extLst>
      <p:ext uri="{BB962C8B-B14F-4D97-AF65-F5344CB8AC3E}">
        <p14:creationId xmlns:p14="http://schemas.microsoft.com/office/powerpoint/2010/main" val="273155287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3381"/>
            <a:ext cx="8229600" cy="1143000"/>
          </a:xfrm>
        </p:spPr>
        <p:txBody>
          <a:bodyPr>
            <a:noAutofit/>
          </a:bodyPr>
          <a:lstStyle/>
          <a:p>
            <a:r>
              <a:rPr lang="en-US" sz="3200" dirty="0" smtClean="0">
                <a:latin typeface="Myriad Pro"/>
                <a:cs typeface="Myriad Pro"/>
              </a:rPr>
              <a:t>Next time: Phase plane and stability analysis</a:t>
            </a:r>
            <a:endParaRPr lang="en-US" sz="3200" dirty="0">
              <a:latin typeface="Myriad Pro"/>
              <a:cs typeface="Myriad Pro"/>
            </a:endParaRPr>
          </a:p>
        </p:txBody>
      </p:sp>
      <p:sp>
        <p:nvSpPr>
          <p:cNvPr id="4" name="Title 1"/>
          <p:cNvSpPr txBox="1">
            <a:spLocks/>
          </p:cNvSpPr>
          <p:nvPr/>
        </p:nvSpPr>
        <p:spPr>
          <a:xfrm>
            <a:off x="457200" y="254847"/>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yriad Pro"/>
                <a:cs typeface="Myriad Pro"/>
              </a:rPr>
              <a:t>Too many biological minutiae for your taste?</a:t>
            </a:r>
          </a:p>
          <a:p>
            <a:r>
              <a:rPr lang="en-US" sz="3200" dirty="0" smtClean="0">
                <a:latin typeface="Myriad Pro"/>
                <a:cs typeface="Myriad Pro"/>
              </a:rPr>
              <a:t>Great news!</a:t>
            </a:r>
            <a:endParaRPr lang="en-US" sz="3200" dirty="0">
              <a:latin typeface="Myriad Pro"/>
              <a:cs typeface="Myriad Pro"/>
            </a:endParaRPr>
          </a:p>
        </p:txBody>
      </p:sp>
      <p:pic>
        <p:nvPicPr>
          <p:cNvPr id="5" name="Picture 4"/>
          <p:cNvPicPr>
            <a:picLocks noChangeAspect="1"/>
          </p:cNvPicPr>
          <p:nvPr/>
        </p:nvPicPr>
        <p:blipFill>
          <a:blip r:embed="rId2"/>
          <a:stretch>
            <a:fillRect/>
          </a:stretch>
        </p:blipFill>
        <p:spPr>
          <a:xfrm>
            <a:off x="2385831" y="1362565"/>
            <a:ext cx="4670065" cy="4489100"/>
          </a:xfrm>
          <a:prstGeom prst="rect">
            <a:avLst/>
          </a:prstGeom>
        </p:spPr>
      </p:pic>
    </p:spTree>
    <p:extLst>
      <p:ext uri="{BB962C8B-B14F-4D97-AF65-F5344CB8AC3E}">
        <p14:creationId xmlns:p14="http://schemas.microsoft.com/office/powerpoint/2010/main" val="388299183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receptors are kinases that are activated or inactivated by binding</a:t>
            </a:r>
            <a:endParaRPr lang="en-US" dirty="0"/>
          </a:p>
        </p:txBody>
      </p:sp>
      <p:pic>
        <p:nvPicPr>
          <p:cNvPr id="3" name="Picture 2"/>
          <p:cNvPicPr>
            <a:picLocks noChangeAspect="1"/>
          </p:cNvPicPr>
          <p:nvPr/>
        </p:nvPicPr>
        <p:blipFill>
          <a:blip r:embed="rId2"/>
          <a:stretch>
            <a:fillRect/>
          </a:stretch>
        </p:blipFill>
        <p:spPr>
          <a:xfrm>
            <a:off x="3358361" y="1661346"/>
            <a:ext cx="5613415" cy="4377362"/>
          </a:xfrm>
          <a:prstGeom prst="rect">
            <a:avLst/>
          </a:prstGeom>
        </p:spPr>
      </p:pic>
      <p:sp>
        <p:nvSpPr>
          <p:cNvPr id="11" name="TextBox 10"/>
          <p:cNvSpPr txBox="1"/>
          <p:nvPr/>
        </p:nvSpPr>
        <p:spPr>
          <a:xfrm>
            <a:off x="207568" y="1880606"/>
            <a:ext cx="3172321" cy="4247317"/>
          </a:xfrm>
          <a:prstGeom prst="rect">
            <a:avLst/>
          </a:prstGeom>
          <a:noFill/>
        </p:spPr>
        <p:txBody>
          <a:bodyPr wrap="square" rtlCol="0">
            <a:spAutoFit/>
          </a:bodyPr>
          <a:lstStyle/>
          <a:p>
            <a:pPr algn="ctr"/>
            <a:r>
              <a:rPr lang="en-US" dirty="0" smtClean="0">
                <a:latin typeface="Myriad Pro"/>
                <a:cs typeface="Myriad Pro"/>
              </a:rPr>
              <a:t>Example: bacterial two-component signaling.</a:t>
            </a:r>
          </a:p>
          <a:p>
            <a:pPr algn="ctr"/>
            <a:endParaRPr lang="en-US" dirty="0">
              <a:latin typeface="Myriad Pro"/>
              <a:cs typeface="Myriad Pro"/>
            </a:endParaRPr>
          </a:p>
          <a:p>
            <a:pPr algn="ctr"/>
            <a:r>
              <a:rPr lang="en-US" dirty="0" smtClean="0">
                <a:latin typeface="Myriad Pro"/>
                <a:cs typeface="Myriad Pro"/>
              </a:rPr>
              <a:t>The receptor is a kinase that becomes active only when ligand is bound.</a:t>
            </a:r>
          </a:p>
          <a:p>
            <a:pPr algn="ctr"/>
            <a:endParaRPr lang="en-US" dirty="0">
              <a:latin typeface="Myriad Pro"/>
              <a:cs typeface="Myriad Pro"/>
            </a:endParaRPr>
          </a:p>
          <a:p>
            <a:pPr algn="ctr"/>
            <a:r>
              <a:rPr lang="en-US" dirty="0" smtClean="0">
                <a:latin typeface="Myriad Pro"/>
                <a:cs typeface="Myriad Pro"/>
              </a:rPr>
              <a:t>The kinase phosphorylates a response regulator (often, a transcription factor) on the inside of the cell.</a:t>
            </a:r>
          </a:p>
          <a:p>
            <a:pPr algn="ctr"/>
            <a:endParaRPr lang="en-US" dirty="0">
              <a:latin typeface="Myriad Pro"/>
              <a:cs typeface="Myriad Pro"/>
            </a:endParaRPr>
          </a:p>
          <a:p>
            <a:pPr algn="ctr"/>
            <a:r>
              <a:rPr lang="en-US" dirty="0" smtClean="0">
                <a:latin typeface="Myriad Pro"/>
                <a:cs typeface="Myriad Pro"/>
              </a:rPr>
              <a:t>The response regulator is then active and causes a cellular response to the signaling. </a:t>
            </a:r>
          </a:p>
        </p:txBody>
      </p:sp>
    </p:spTree>
    <p:extLst>
      <p:ext uri="{BB962C8B-B14F-4D97-AF65-F5344CB8AC3E}">
        <p14:creationId xmlns:p14="http://schemas.microsoft.com/office/powerpoint/2010/main" val="18748452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 many cases receptor binding initializes a signaling cascade</a:t>
            </a:r>
            <a:endParaRPr lang="en-US" dirty="0"/>
          </a:p>
        </p:txBody>
      </p:sp>
      <p:sp>
        <p:nvSpPr>
          <p:cNvPr id="5" name="TextBox 4"/>
          <p:cNvSpPr txBox="1"/>
          <p:nvPr/>
        </p:nvSpPr>
        <p:spPr>
          <a:xfrm>
            <a:off x="1090214" y="2009748"/>
            <a:ext cx="7047354" cy="3785652"/>
          </a:xfrm>
          <a:prstGeom prst="rect">
            <a:avLst/>
          </a:prstGeom>
          <a:noFill/>
        </p:spPr>
        <p:txBody>
          <a:bodyPr wrap="square" rtlCol="0">
            <a:spAutoFit/>
          </a:bodyPr>
          <a:lstStyle/>
          <a:p>
            <a:pPr algn="ctr"/>
            <a:r>
              <a:rPr lang="en-US" sz="2400" dirty="0" smtClean="0">
                <a:latin typeface="Myriad Pro"/>
                <a:cs typeface="Myriad Pro"/>
              </a:rPr>
              <a:t>The bound receptor activates protein A</a:t>
            </a:r>
          </a:p>
          <a:p>
            <a:pPr algn="ctr"/>
            <a:endParaRPr lang="en-US" sz="2400" dirty="0" smtClean="0">
              <a:latin typeface="Myriad Pro"/>
              <a:cs typeface="Myriad Pro"/>
            </a:endParaRPr>
          </a:p>
          <a:p>
            <a:pPr algn="ctr"/>
            <a:endParaRPr lang="en-US" sz="2400" dirty="0">
              <a:latin typeface="Myriad Pro"/>
              <a:cs typeface="Myriad Pro"/>
            </a:endParaRPr>
          </a:p>
          <a:p>
            <a:pPr algn="ctr"/>
            <a:r>
              <a:rPr lang="en-US" sz="2400" dirty="0" smtClean="0">
                <a:latin typeface="Myriad Pro"/>
                <a:cs typeface="Myriad Pro"/>
              </a:rPr>
              <a:t>Protein A activates protein B</a:t>
            </a:r>
          </a:p>
          <a:p>
            <a:pPr algn="ctr"/>
            <a:endParaRPr lang="en-US" sz="2400" dirty="0" smtClean="0">
              <a:latin typeface="Myriad Pro"/>
              <a:cs typeface="Myriad Pro"/>
            </a:endParaRPr>
          </a:p>
          <a:p>
            <a:pPr algn="ctr"/>
            <a:endParaRPr lang="en-US" sz="2400" dirty="0">
              <a:latin typeface="Myriad Pro"/>
              <a:cs typeface="Myriad Pro"/>
            </a:endParaRPr>
          </a:p>
          <a:p>
            <a:pPr algn="ctr"/>
            <a:r>
              <a:rPr lang="en-US" sz="2400" dirty="0" smtClean="0">
                <a:latin typeface="Myriad Pro"/>
                <a:cs typeface="Myriad Pro"/>
              </a:rPr>
              <a:t>Protein B activates protein C</a:t>
            </a:r>
          </a:p>
          <a:p>
            <a:pPr algn="ctr"/>
            <a:endParaRPr lang="en-US" sz="2400" dirty="0" smtClean="0">
              <a:latin typeface="Myriad Pro"/>
              <a:cs typeface="Myriad Pro"/>
            </a:endParaRPr>
          </a:p>
          <a:p>
            <a:pPr algn="ctr"/>
            <a:endParaRPr lang="en-US" sz="2400" dirty="0">
              <a:latin typeface="Myriad Pro"/>
              <a:cs typeface="Myriad Pro"/>
            </a:endParaRPr>
          </a:p>
          <a:p>
            <a:pPr algn="ctr"/>
            <a:r>
              <a:rPr lang="en-US" sz="2400" dirty="0">
                <a:latin typeface="Myriad Pro"/>
                <a:cs typeface="Myriad Pro"/>
              </a:rPr>
              <a:t>e</a:t>
            </a:r>
            <a:r>
              <a:rPr lang="en-US" sz="2400" dirty="0" smtClean="0">
                <a:latin typeface="Myriad Pro"/>
                <a:cs typeface="Myriad Pro"/>
              </a:rPr>
              <a:t>tc. etc.</a:t>
            </a:r>
          </a:p>
        </p:txBody>
      </p:sp>
      <p:cxnSp>
        <p:nvCxnSpPr>
          <p:cNvPr id="6" name="Straight Connector 5"/>
          <p:cNvCxnSpPr/>
          <p:nvPr/>
        </p:nvCxnSpPr>
        <p:spPr>
          <a:xfrm flipV="1">
            <a:off x="4623129" y="2615071"/>
            <a:ext cx="0" cy="419776"/>
          </a:xfrm>
          <a:prstGeom prst="line">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4619452" y="3779087"/>
            <a:ext cx="0" cy="419776"/>
          </a:xfrm>
          <a:prstGeom prst="line">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623129" y="4855274"/>
            <a:ext cx="0" cy="419776"/>
          </a:xfrm>
          <a:prstGeom prst="line">
            <a:avLst/>
          </a:prstGeom>
          <a:ln>
            <a:solidFill>
              <a:schemeClr val="tx1"/>
            </a:solidFill>
            <a:headEnd type="triangle"/>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241047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8236" y="240827"/>
            <a:ext cx="4602588" cy="1791174"/>
          </a:xfrm>
        </p:spPr>
        <p:txBody>
          <a:bodyPr>
            <a:normAutofit/>
          </a:bodyPr>
          <a:lstStyle/>
          <a:p>
            <a:r>
              <a:rPr lang="en-US" dirty="0" smtClean="0">
                <a:latin typeface="Myriad Pro"/>
                <a:cs typeface="Myriad Pro"/>
              </a:rPr>
              <a:t>Example: MAP Kinase Cascades </a:t>
            </a:r>
            <a:endParaRPr lang="en-US" dirty="0">
              <a:latin typeface="Myriad Pro"/>
              <a:cs typeface="Myriad Pro"/>
            </a:endParaRPr>
          </a:p>
        </p:txBody>
      </p:sp>
      <p:sp>
        <p:nvSpPr>
          <p:cNvPr id="4" name="TextBox 3"/>
          <p:cNvSpPr txBox="1"/>
          <p:nvPr/>
        </p:nvSpPr>
        <p:spPr>
          <a:xfrm>
            <a:off x="262080" y="2490756"/>
            <a:ext cx="1845581" cy="584776"/>
          </a:xfrm>
          <a:prstGeom prst="rect">
            <a:avLst/>
          </a:prstGeom>
          <a:noFill/>
        </p:spPr>
        <p:txBody>
          <a:bodyPr wrap="square" rtlCol="0">
            <a:spAutoFit/>
          </a:bodyPr>
          <a:lstStyle/>
          <a:p>
            <a:r>
              <a:rPr lang="en-US" sz="3200" dirty="0" smtClean="0">
                <a:latin typeface="Myriad Pro"/>
                <a:cs typeface="Myriad Pro"/>
              </a:rPr>
              <a:t>MAPKKK</a:t>
            </a:r>
            <a:endParaRPr lang="en-US" sz="3200" dirty="0">
              <a:latin typeface="Myriad Pro"/>
              <a:cs typeface="Myriad Pro"/>
            </a:endParaRPr>
          </a:p>
        </p:txBody>
      </p:sp>
      <p:sp>
        <p:nvSpPr>
          <p:cNvPr id="5" name="TextBox 4"/>
          <p:cNvSpPr txBox="1"/>
          <p:nvPr/>
        </p:nvSpPr>
        <p:spPr>
          <a:xfrm>
            <a:off x="2575383" y="2499425"/>
            <a:ext cx="1879385" cy="584776"/>
          </a:xfrm>
          <a:prstGeom prst="rect">
            <a:avLst/>
          </a:prstGeom>
          <a:noFill/>
        </p:spPr>
        <p:txBody>
          <a:bodyPr wrap="square" rtlCol="0">
            <a:spAutoFit/>
          </a:bodyPr>
          <a:lstStyle/>
          <a:p>
            <a:r>
              <a:rPr lang="en-US" sz="3200" dirty="0" smtClean="0">
                <a:latin typeface="Myriad Pro"/>
                <a:cs typeface="Myriad Pro"/>
              </a:rPr>
              <a:t>MAPKKK*</a:t>
            </a:r>
            <a:endParaRPr lang="en-US" sz="3200" dirty="0">
              <a:latin typeface="Myriad Pro"/>
              <a:cs typeface="Myriad Pro"/>
            </a:endParaRPr>
          </a:p>
        </p:txBody>
      </p:sp>
      <p:sp>
        <p:nvSpPr>
          <p:cNvPr id="6" name="Arc 5"/>
          <p:cNvSpPr/>
          <p:nvPr/>
        </p:nvSpPr>
        <p:spPr>
          <a:xfrm rot="8137462">
            <a:off x="1244847" y="1888311"/>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7" name="Arc 6"/>
          <p:cNvSpPr/>
          <p:nvPr/>
        </p:nvSpPr>
        <p:spPr>
          <a:xfrm rot="18941332">
            <a:off x="1262346" y="2089679"/>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 name="TextBox 7"/>
          <p:cNvSpPr txBox="1"/>
          <p:nvPr/>
        </p:nvSpPr>
        <p:spPr>
          <a:xfrm>
            <a:off x="2651046" y="3830849"/>
            <a:ext cx="1845581" cy="584776"/>
          </a:xfrm>
          <a:prstGeom prst="rect">
            <a:avLst/>
          </a:prstGeom>
          <a:noFill/>
        </p:spPr>
        <p:txBody>
          <a:bodyPr wrap="square" rtlCol="0">
            <a:spAutoFit/>
          </a:bodyPr>
          <a:lstStyle/>
          <a:p>
            <a:r>
              <a:rPr lang="en-US" sz="3200" dirty="0" smtClean="0">
                <a:latin typeface="Myriad Pro"/>
                <a:cs typeface="Myriad Pro"/>
              </a:rPr>
              <a:t>MAPKK</a:t>
            </a:r>
            <a:endParaRPr lang="en-US" sz="3200" dirty="0">
              <a:latin typeface="Myriad Pro"/>
              <a:cs typeface="Myriad Pro"/>
            </a:endParaRPr>
          </a:p>
        </p:txBody>
      </p:sp>
      <p:sp>
        <p:nvSpPr>
          <p:cNvPr id="9" name="TextBox 8"/>
          <p:cNvSpPr txBox="1"/>
          <p:nvPr/>
        </p:nvSpPr>
        <p:spPr>
          <a:xfrm>
            <a:off x="4964349" y="3839518"/>
            <a:ext cx="1879385" cy="584776"/>
          </a:xfrm>
          <a:prstGeom prst="rect">
            <a:avLst/>
          </a:prstGeom>
          <a:noFill/>
        </p:spPr>
        <p:txBody>
          <a:bodyPr wrap="square" rtlCol="0">
            <a:spAutoFit/>
          </a:bodyPr>
          <a:lstStyle/>
          <a:p>
            <a:r>
              <a:rPr lang="en-US" sz="3200" dirty="0" smtClean="0">
                <a:latin typeface="Myriad Pro"/>
                <a:cs typeface="Myriad Pro"/>
              </a:rPr>
              <a:t>MAPKK*</a:t>
            </a:r>
            <a:endParaRPr lang="en-US" sz="3200" dirty="0">
              <a:latin typeface="Myriad Pro"/>
              <a:cs typeface="Myriad Pro"/>
            </a:endParaRPr>
          </a:p>
        </p:txBody>
      </p:sp>
      <p:sp>
        <p:nvSpPr>
          <p:cNvPr id="10" name="Arc 9"/>
          <p:cNvSpPr/>
          <p:nvPr/>
        </p:nvSpPr>
        <p:spPr>
          <a:xfrm rot="8137462">
            <a:off x="3633813" y="3247942"/>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1" name="Arc 10"/>
          <p:cNvSpPr/>
          <p:nvPr/>
        </p:nvSpPr>
        <p:spPr>
          <a:xfrm rot="18941332">
            <a:off x="3651312" y="3429772"/>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2" name="TextBox 11"/>
          <p:cNvSpPr txBox="1"/>
          <p:nvPr/>
        </p:nvSpPr>
        <p:spPr>
          <a:xfrm>
            <a:off x="5249127" y="4957742"/>
            <a:ext cx="1845581" cy="584776"/>
          </a:xfrm>
          <a:prstGeom prst="rect">
            <a:avLst/>
          </a:prstGeom>
          <a:noFill/>
        </p:spPr>
        <p:txBody>
          <a:bodyPr wrap="square" rtlCol="0">
            <a:spAutoFit/>
          </a:bodyPr>
          <a:lstStyle/>
          <a:p>
            <a:r>
              <a:rPr lang="en-US" sz="3200" dirty="0" smtClean="0">
                <a:latin typeface="Myriad Pro"/>
                <a:cs typeface="Myriad Pro"/>
              </a:rPr>
              <a:t>MAPK</a:t>
            </a:r>
            <a:endParaRPr lang="en-US" sz="3200" dirty="0">
              <a:latin typeface="Myriad Pro"/>
              <a:cs typeface="Myriad Pro"/>
            </a:endParaRPr>
          </a:p>
        </p:txBody>
      </p:sp>
      <p:sp>
        <p:nvSpPr>
          <p:cNvPr id="13" name="TextBox 12"/>
          <p:cNvSpPr txBox="1"/>
          <p:nvPr/>
        </p:nvSpPr>
        <p:spPr>
          <a:xfrm>
            <a:off x="7562430" y="4966411"/>
            <a:ext cx="1879385" cy="584776"/>
          </a:xfrm>
          <a:prstGeom prst="rect">
            <a:avLst/>
          </a:prstGeom>
          <a:noFill/>
        </p:spPr>
        <p:txBody>
          <a:bodyPr wrap="square" rtlCol="0">
            <a:spAutoFit/>
          </a:bodyPr>
          <a:lstStyle/>
          <a:p>
            <a:r>
              <a:rPr lang="en-US" sz="3200" dirty="0" smtClean="0">
                <a:latin typeface="Myriad Pro"/>
                <a:cs typeface="Myriad Pro"/>
              </a:rPr>
              <a:t>MAPK*</a:t>
            </a:r>
            <a:endParaRPr lang="en-US" sz="3200" dirty="0">
              <a:latin typeface="Myriad Pro"/>
              <a:cs typeface="Myriad Pro"/>
            </a:endParaRPr>
          </a:p>
        </p:txBody>
      </p:sp>
      <p:sp>
        <p:nvSpPr>
          <p:cNvPr id="14" name="Arc 13"/>
          <p:cNvSpPr/>
          <p:nvPr/>
        </p:nvSpPr>
        <p:spPr>
          <a:xfrm rot="8137462">
            <a:off x="6231894" y="4374835"/>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Arc 14"/>
          <p:cNvSpPr/>
          <p:nvPr/>
        </p:nvSpPr>
        <p:spPr>
          <a:xfrm rot="18941332">
            <a:off x="6249393" y="4517589"/>
            <a:ext cx="1587355" cy="1687738"/>
          </a:xfrm>
          <a:prstGeom prst="arc">
            <a:avLst/>
          </a:prstGeom>
          <a:ln w="25400">
            <a:headEnd type="none"/>
            <a:tailEnd type="triangle" w="lg" len="lg"/>
          </a:ln>
          <a:effectLst/>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TextBox 15"/>
          <p:cNvSpPr txBox="1"/>
          <p:nvPr/>
        </p:nvSpPr>
        <p:spPr>
          <a:xfrm>
            <a:off x="519482" y="133207"/>
            <a:ext cx="2846237" cy="1569660"/>
          </a:xfrm>
          <a:prstGeom prst="rect">
            <a:avLst/>
          </a:prstGeom>
          <a:noFill/>
        </p:spPr>
        <p:txBody>
          <a:bodyPr wrap="square" rtlCol="0">
            <a:spAutoFit/>
          </a:bodyPr>
          <a:lstStyle/>
          <a:p>
            <a:pPr algn="ctr"/>
            <a:r>
              <a:rPr lang="en-US" sz="3200" dirty="0" smtClean="0">
                <a:latin typeface="Myriad Pro"/>
                <a:cs typeface="Myriad Pro"/>
              </a:rPr>
              <a:t>Indirect input from a bound receptor</a:t>
            </a:r>
            <a:endParaRPr lang="en-US" sz="3200" dirty="0">
              <a:latin typeface="Myriad Pro"/>
              <a:cs typeface="Myriad Pro"/>
            </a:endParaRPr>
          </a:p>
        </p:txBody>
      </p:sp>
      <p:sp>
        <p:nvSpPr>
          <p:cNvPr id="17" name="TextBox 16"/>
          <p:cNvSpPr txBox="1"/>
          <p:nvPr/>
        </p:nvSpPr>
        <p:spPr>
          <a:xfrm>
            <a:off x="7200728" y="6140866"/>
            <a:ext cx="1845581" cy="584776"/>
          </a:xfrm>
          <a:prstGeom prst="rect">
            <a:avLst/>
          </a:prstGeom>
          <a:noFill/>
        </p:spPr>
        <p:txBody>
          <a:bodyPr wrap="square" rtlCol="0">
            <a:spAutoFit/>
          </a:bodyPr>
          <a:lstStyle/>
          <a:p>
            <a:pPr algn="ctr"/>
            <a:r>
              <a:rPr lang="en-US" sz="3200" dirty="0" smtClean="0">
                <a:latin typeface="Myriad Pro"/>
                <a:cs typeface="Myriad Pro"/>
              </a:rPr>
              <a:t>Output</a:t>
            </a:r>
            <a:endParaRPr lang="en-US" sz="3200" dirty="0">
              <a:latin typeface="Myriad Pro"/>
              <a:cs typeface="Myriad Pro"/>
            </a:endParaRPr>
          </a:p>
        </p:txBody>
      </p:sp>
      <p:cxnSp>
        <p:nvCxnSpPr>
          <p:cNvPr id="18" name="Straight Arrow Connector 17"/>
          <p:cNvCxnSpPr/>
          <p:nvPr/>
        </p:nvCxnSpPr>
        <p:spPr>
          <a:xfrm>
            <a:off x="2009971" y="1736208"/>
            <a:ext cx="0" cy="29579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6373448" y="4300887"/>
            <a:ext cx="250097" cy="26095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492560" y="3115377"/>
            <a:ext cx="747293" cy="304462"/>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8183037" y="5648877"/>
            <a:ext cx="0" cy="54950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42679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Do these cascades serve a purpose?</a:t>
            </a:r>
            <a:endParaRPr lang="en-US" dirty="0">
              <a:latin typeface="Myriad Pro"/>
              <a:cs typeface="Myriad Pro"/>
            </a:endParaRPr>
          </a:p>
        </p:txBody>
      </p:sp>
      <p:sp>
        <p:nvSpPr>
          <p:cNvPr id="3" name="Content Placeholder 2"/>
          <p:cNvSpPr>
            <a:spLocks noGrp="1"/>
          </p:cNvSpPr>
          <p:nvPr>
            <p:ph idx="1"/>
          </p:nvPr>
        </p:nvSpPr>
        <p:spPr/>
        <p:txBody>
          <a:bodyPr/>
          <a:lstStyle/>
          <a:p>
            <a:r>
              <a:rPr lang="en-US" dirty="0" smtClean="0">
                <a:latin typeface="Myriad Pro"/>
                <a:cs typeface="Myriad Pro"/>
              </a:rPr>
              <a:t>Amplification</a:t>
            </a:r>
          </a:p>
          <a:p>
            <a:pPr lvl="1"/>
            <a:r>
              <a:rPr lang="en-US" dirty="0" smtClean="0">
                <a:latin typeface="Myriad Pro"/>
                <a:cs typeface="Myriad Pro"/>
              </a:rPr>
              <a:t>Each enzyme can activate many targets before being inactivated.</a:t>
            </a:r>
            <a:endParaRPr lang="en-US" dirty="0">
              <a:latin typeface="Myriad Pro"/>
              <a:cs typeface="Myriad Pro"/>
            </a:endParaRPr>
          </a:p>
          <a:p>
            <a:r>
              <a:rPr lang="en-US" dirty="0" smtClean="0">
                <a:latin typeface="Myriad Pro"/>
                <a:cs typeface="Myriad Pro"/>
              </a:rPr>
              <a:t>Crosstalk</a:t>
            </a:r>
            <a:endParaRPr lang="en-US" dirty="0">
              <a:latin typeface="Myriad Pro"/>
              <a:cs typeface="Myriad Pro"/>
            </a:endParaRPr>
          </a:p>
          <a:p>
            <a:pPr lvl="1"/>
            <a:r>
              <a:rPr lang="en-US" dirty="0">
                <a:latin typeface="Myriad Pro"/>
                <a:cs typeface="Myriad Pro"/>
              </a:rPr>
              <a:t>Each </a:t>
            </a:r>
            <a:r>
              <a:rPr lang="en-US" dirty="0" smtClean="0">
                <a:latin typeface="Myriad Pro"/>
                <a:cs typeface="Myriad Pro"/>
              </a:rPr>
              <a:t>intermediate </a:t>
            </a:r>
            <a:endParaRPr lang="en-US" dirty="0">
              <a:latin typeface="Myriad Pro"/>
              <a:cs typeface="Myriad Pro"/>
            </a:endParaRPr>
          </a:p>
          <a:p>
            <a:endParaRPr lang="en-US" dirty="0">
              <a:latin typeface="Myriad Pro"/>
              <a:cs typeface="Myriad Pro"/>
            </a:endParaRPr>
          </a:p>
        </p:txBody>
      </p:sp>
    </p:spTree>
    <p:extLst>
      <p:ext uri="{BB962C8B-B14F-4D97-AF65-F5344CB8AC3E}">
        <p14:creationId xmlns:p14="http://schemas.microsoft.com/office/powerpoint/2010/main" val="111883839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2699</TotalTime>
  <Words>2260</Words>
  <Application>Microsoft Macintosh PowerPoint</Application>
  <PresentationFormat>On-screen Show (4:3)</PresentationFormat>
  <Paragraphs>326</Paragraphs>
  <Slides>53</Slides>
  <Notes>21</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Lecture 8: Zero-order ultrasensitivity</vt:lpstr>
      <vt:lpstr>Today’s Outline</vt:lpstr>
      <vt:lpstr>Extracellular signaling molecules bind to transmembrane receptors</vt:lpstr>
      <vt:lpstr>Extracellular signaling molecules bind to transmembrane receptors</vt:lpstr>
      <vt:lpstr>Some receptors are kinases that are activated or inactivated by binding</vt:lpstr>
      <vt:lpstr>Some receptors are kinases that are activated or inactivated by binding</vt:lpstr>
      <vt:lpstr>In many cases receptor binding initializes a signaling cascade</vt:lpstr>
      <vt:lpstr>Example: MAP Kinase Cascades </vt:lpstr>
      <vt:lpstr>Do these cascades serve a purpose?</vt:lpstr>
      <vt:lpstr>An eighty-one-fold change in concentration is required to change from 10% to 90% activity for Michaelis-Menten kinetics and simple binding curves</vt:lpstr>
      <vt:lpstr>Ultrasensitivity is a general term for responses sharper than M-M kinetics</vt:lpstr>
      <vt:lpstr>Goldbeter and Koshland’s zero-order ultrasensitivity</vt:lpstr>
      <vt:lpstr>PowerPoint Presentation</vt:lpstr>
      <vt:lpstr>PowerPoint Presentation</vt:lpstr>
      <vt:lpstr>PowerPoint Presentation</vt:lpstr>
      <vt:lpstr>PowerPoint Presentation</vt:lpstr>
      <vt:lpstr>PowerPoint Presentation</vt:lpstr>
      <vt:lpstr>A kinase/phosphatase loop</vt:lpstr>
      <vt:lpstr>A kinase/phosphatase loop</vt:lpstr>
      <vt:lpstr>A kinase/phosphatase loop</vt:lpstr>
      <vt:lpstr>Find expressions for [WK] and [W*P] like we did for Michaelis-Menten kinetics</vt:lpstr>
      <vt:lpstr>Find expressions for [WK] and [W*P] like we did for Michaelis-Menten kinetics</vt:lpstr>
      <vt:lpstr>Assume [W] and [W*] are also at steady-state</vt:lpstr>
      <vt:lpstr>Find an implicit expression for the fraction of W in the modified state </vt:lpstr>
      <vt:lpstr>What do we expect to happen when [Ktot] and [Ptot] are varied?</vt:lpstr>
      <vt:lpstr>What do we expect to happen when K1 and K2 are small?</vt:lpstr>
      <vt:lpstr>What do we expect to happen when K1 and K2 are small?</vt:lpstr>
      <vt:lpstr>What if only one enzyme is saturated (either K1 or K2 is small)?</vt:lpstr>
      <vt:lpstr>What is the effect of a cascade? </vt:lpstr>
      <vt:lpstr>What is the effect of a cascade? </vt:lpstr>
      <vt:lpstr>Suppose I increase [Ktot] to move from just below to just above the threshold:</vt:lpstr>
      <vt:lpstr>The downside (?) of zero-order ultrasensitivity: slow transitions </vt:lpstr>
      <vt:lpstr>Discussion Paper #2: Melen et al., 2005</vt:lpstr>
      <vt:lpstr>The first major problem in fruit fly embryogenesis: axis specification</vt:lpstr>
      <vt:lpstr>Following fertilization, a surface layer of cells forms</vt:lpstr>
      <vt:lpstr>Why is Drosophila DV patterning a convenient model system?</vt:lpstr>
      <vt:lpstr>Dorsoventral gradient of active Dorsal (a transcription factor) in the early embryo</vt:lpstr>
      <vt:lpstr>Dorsal has many target genes, and their activation thresholds differ</vt:lpstr>
      <vt:lpstr>The most ventral cells buckle inward and become mesoderm, forming muscles, heart, etc.</vt:lpstr>
      <vt:lpstr>Cells that remain at the surface form ectoderm, e.g. the nervous system and epidermis (skin)</vt:lpstr>
      <vt:lpstr>A transcriptional repressor, Yan, is degraded when [Spitz] is high</vt:lpstr>
      <vt:lpstr>[Spitz] binds its receptor</vt:lpstr>
      <vt:lpstr>Bound receptor activates MAPK (ERK) through a MAP kinase cascade</vt:lpstr>
      <vt:lpstr>Active MAPK (MAPK*) binds Yan and phosphorylates it</vt:lpstr>
      <vt:lpstr>Active MAPK (MAPK*) binds Yan and phosphorylates it (Yan*)</vt:lpstr>
      <vt:lpstr>Yan* is degraded (unless a phosphatase removes the phosphate)</vt:lpstr>
      <vt:lpstr>The [Spitz] gradient is broad, but the pattern of Yan degradation is sharp</vt:lpstr>
      <vt:lpstr>Melen et al. consider several potential sources of ultrasensitivity</vt:lpstr>
      <vt:lpstr>Why is Drosophila DV patterning a convenient model system?</vt:lpstr>
      <vt:lpstr>Why is Drosophila DV patterning a convenient model system?</vt:lpstr>
      <vt:lpstr>Why is Drosophila DV patterning a convenient model system?</vt:lpstr>
      <vt:lpstr>Why is Drosophila ventral patterning a convenient model system?</vt:lpstr>
      <vt:lpstr>Next time: Phase plane and stability analysis</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Wahl</dc:creator>
  <cp:lastModifiedBy>Mary Wahl</cp:lastModifiedBy>
  <cp:revision>121</cp:revision>
  <dcterms:created xsi:type="dcterms:W3CDTF">2015-02-10T16:22:54Z</dcterms:created>
  <dcterms:modified xsi:type="dcterms:W3CDTF">2015-02-13T18:44:43Z</dcterms:modified>
</cp:coreProperties>
</file>